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s>

</file>

<file path=ppt/media/image1.jpeg>
</file>

<file path=ppt/media/image1.png>
</file>

<file path=ppt/media/image10.png>
</file>

<file path=ppt/media/image11.png>
</file>

<file path=ppt/media/image12.png>
</file>

<file path=ppt/media/image2.jpeg>
</file>

<file path=ppt/media/image2.png>
</file>

<file path=ppt/media/image3.jpeg>
</file>

<file path=ppt/media/image3.pn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8" name="Shape 28"/>
          <p:cNvSpPr/>
          <p:nvPr>
            <p:ph type="sldImg"/>
          </p:nvPr>
        </p:nvSpPr>
        <p:spPr>
          <a:xfrm>
            <a:off x="1143000" y="685800"/>
            <a:ext cx="4572000" cy="3429000"/>
          </a:xfrm>
          <a:prstGeom prst="rect">
            <a:avLst/>
          </a:prstGeom>
        </p:spPr>
        <p:txBody>
          <a:bodyPr/>
          <a:lstStyle/>
          <a:p>
            <a:pPr/>
          </a:p>
        </p:txBody>
      </p:sp>
      <p:sp>
        <p:nvSpPr>
          <p:cNvPr id="29" name="Shape 2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Default">
    <p:spTree>
      <p:nvGrpSpPr>
        <p:cNvPr id="1" name=""/>
        <p:cNvGrpSpPr/>
        <p:nvPr/>
      </p:nvGrpSpPr>
      <p:grpSpPr>
        <a:xfrm>
          <a:off x="0" y="0"/>
          <a:ext cx="0" cy="0"/>
          <a:chOff x="0" y="0"/>
          <a:chExt cx="0" cy="0"/>
        </a:xfrm>
      </p:grpSpPr>
      <p:sp>
        <p:nvSpPr>
          <p:cNvPr id="11" name="Title Text"/>
          <p:cNvSpPr txBox="1"/>
          <p:nvPr>
            <p:ph type="title"/>
          </p:nvPr>
        </p:nvSpPr>
        <p:spPr>
          <a:prstGeom prst="rect">
            <a:avLst/>
          </a:prstGeom>
        </p:spPr>
        <p:txBody>
          <a:bodyPr/>
          <a:lstStyle/>
          <a:p>
            <a:pPr/>
            <a:r>
              <a:t>Title Text</a:t>
            </a:r>
          </a:p>
        </p:txBody>
      </p:sp>
      <p:sp>
        <p:nvSpPr>
          <p:cNvPr id="1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0">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377665" y="427734"/>
            <a:ext cx="6797996" cy="1710946"/>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Title Text</a:t>
            </a:r>
          </a:p>
        </p:txBody>
      </p:sp>
      <p:sp>
        <p:nvSpPr>
          <p:cNvPr id="3" name="Body Level One…"/>
          <p:cNvSpPr txBox="1"/>
          <p:nvPr>
            <p:ph type="body" idx="1"/>
          </p:nvPr>
        </p:nvSpPr>
        <p:spPr>
          <a:xfrm>
            <a:off x="377665" y="2459482"/>
            <a:ext cx="6797996" cy="7057644"/>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931233" y="9944861"/>
            <a:ext cx="244426" cy="241648"/>
          </a:xfrm>
          <a:prstGeom prst="rect">
            <a:avLst/>
          </a:prstGeom>
          <a:ln w="12700">
            <a:miter lim="400000"/>
          </a:ln>
        </p:spPr>
        <p:txBody>
          <a:bodyPr wrap="none" lIns="0" tIns="0" rIns="0" bIns="0">
            <a:spAutoFit/>
          </a:bodyPr>
          <a:lstStyle>
            <a:lvl1pPr algn="r">
              <a:defRPr>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9pPr>
    </p:titleStyle>
    <p:body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3.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4.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2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5.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6.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7.png"/><Relationship Id="rId4" Type="http://schemas.openxmlformats.org/officeDocument/2006/relationships/image" Target="../media/image8.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9.png"/><Relationship Id="rId4" Type="http://schemas.openxmlformats.org/officeDocument/2006/relationships/image" Target="../media/image1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openxmlformats.org/officeDocument/2006/relationships/image" Target="../media/image11.png"/><Relationship Id="rId4" Type="http://schemas.openxmlformats.org/officeDocument/2006/relationships/image" Target="../media/image12.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3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 name="object 1"/>
          <p:cNvSpPr/>
          <p:nvPr/>
        </p:nvSpPr>
        <p:spPr>
          <a:xfrm>
            <a:off x="0" y="2540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32" name="object 3"/>
          <p:cNvSpPr txBox="1"/>
          <p:nvPr/>
        </p:nvSpPr>
        <p:spPr>
          <a:xfrm>
            <a:off x="1268472" y="2021799"/>
            <a:ext cx="6482851"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300"/>
              </a:lnSpc>
              <a:defRPr b="1" sz="3000">
                <a:solidFill>
                  <a:srgbClr val="FFFBF0"/>
                </a:solidFill>
                <a:latin typeface="Times New Roman"/>
                <a:ea typeface="Times New Roman"/>
                <a:cs typeface="Times New Roman"/>
                <a:sym typeface="Times New Roman"/>
              </a:defRPr>
            </a:lvl1pPr>
          </a:lstStyle>
          <a:p>
            <a:pPr/>
            <a:r>
              <a:t>Department of Information Technology</a:t>
            </a:r>
          </a:p>
        </p:txBody>
      </p:sp>
      <p:sp>
        <p:nvSpPr>
          <p:cNvPr id="33" name="object 5"/>
          <p:cNvSpPr txBox="1"/>
          <p:nvPr/>
        </p:nvSpPr>
        <p:spPr>
          <a:xfrm>
            <a:off x="3661116" y="4276990"/>
            <a:ext cx="1697565" cy="65205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ctr">
              <a:lnSpc>
                <a:spcPts val="2600"/>
              </a:lnSpc>
              <a:defRPr sz="2100">
                <a:solidFill>
                  <a:srgbClr val="FFFBF0"/>
                </a:solidFill>
                <a:latin typeface="Times New Roman"/>
                <a:ea typeface="Times New Roman"/>
                <a:cs typeface="Times New Roman"/>
                <a:sym typeface="Times New Roman"/>
              </a:defRPr>
            </a:pPr>
            <a:r>
              <a:t>Academic Year </a:t>
            </a:r>
          </a:p>
          <a:p>
            <a:pPr algn="ctr">
              <a:lnSpc>
                <a:spcPts val="2600"/>
              </a:lnSpc>
              <a:defRPr sz="2100">
                <a:solidFill>
                  <a:srgbClr val="FFFBF0"/>
                </a:solidFill>
                <a:latin typeface="Times New Roman"/>
                <a:ea typeface="Times New Roman"/>
                <a:cs typeface="Times New Roman"/>
                <a:sym typeface="Times New Roman"/>
              </a:defRPr>
            </a:pPr>
            <a:r>
              <a:t>2023-2024</a:t>
            </a:r>
          </a:p>
        </p:txBody>
      </p:sp>
      <p:sp>
        <p:nvSpPr>
          <p:cNvPr id="34" name="NBA Accredited…"/>
          <p:cNvSpPr txBox="1"/>
          <p:nvPr/>
        </p:nvSpPr>
        <p:spPr>
          <a:xfrm>
            <a:off x="1199397" y="2571000"/>
            <a:ext cx="6482843" cy="1574480"/>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indent="1991211">
              <a:lnSpc>
                <a:spcPts val="3300"/>
              </a:lnSpc>
              <a:defRPr b="1" sz="2300">
                <a:solidFill>
                  <a:srgbClr val="FFFBF0"/>
                </a:solidFill>
                <a:latin typeface="Times New Roman"/>
                <a:ea typeface="Times New Roman"/>
                <a:cs typeface="Times New Roman"/>
                <a:sym typeface="Times New Roman"/>
              </a:defRPr>
            </a:pPr>
            <a:r>
              <a:t>NBA Accredited</a:t>
            </a:r>
          </a:p>
          <a:p>
            <a:pPr indent="1274353">
              <a:lnSpc>
                <a:spcPts val="2600"/>
              </a:lnSpc>
              <a:spcBef>
                <a:spcPts val="200"/>
              </a:spcBef>
              <a:defRPr sz="2300">
                <a:solidFill>
                  <a:srgbClr val="FFFBF0"/>
                </a:solidFill>
                <a:latin typeface="Times New Roman"/>
                <a:ea typeface="Times New Roman"/>
                <a:cs typeface="Times New Roman"/>
                <a:sym typeface="Times New Roman"/>
              </a:defRPr>
            </a:pPr>
            <a:r>
              <a:t>A.P. Shah Institute of Technology</a:t>
            </a:r>
          </a:p>
          <a:p>
            <a:pPr>
              <a:lnSpc>
                <a:spcPts val="2600"/>
              </a:lnSpc>
              <a:spcBef>
                <a:spcPts val="200"/>
              </a:spcBef>
              <a:defRPr sz="2300">
                <a:solidFill>
                  <a:srgbClr val="FFFBF0"/>
                </a:solidFill>
                <a:latin typeface="Times New Roman"/>
                <a:ea typeface="Times New Roman"/>
                <a:cs typeface="Times New Roman"/>
                <a:sym typeface="Times New Roman"/>
              </a:defRPr>
            </a:pPr>
            <a:r>
              <a:t>G.B.Road, Kasarvadavli, Thane (W), Mumbai-400615</a:t>
            </a:r>
          </a:p>
          <a:p>
            <a:pPr indent="1496026">
              <a:lnSpc>
                <a:spcPts val="2600"/>
              </a:lnSpc>
              <a:spcBef>
                <a:spcPts val="200"/>
              </a:spcBef>
              <a:defRPr sz="2300">
                <a:solidFill>
                  <a:srgbClr val="FFFBF0"/>
                </a:solidFill>
                <a:latin typeface="Times New Roman"/>
                <a:ea typeface="Times New Roman"/>
                <a:cs typeface="Times New Roman"/>
                <a:sym typeface="Times New Roman"/>
              </a:defRPr>
            </a:pPr>
            <a:r>
              <a:t>UNIVERSITY OF MUMBAI</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72" name="object 3"/>
          <p:cNvSpPr txBox="1"/>
          <p:nvPr/>
        </p:nvSpPr>
        <p:spPr>
          <a:xfrm>
            <a:off x="400704" y="356611"/>
            <a:ext cx="3690944"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1.3 Literature Review</a:t>
            </a:r>
          </a:p>
        </p:txBody>
      </p:sp>
      <p:graphicFrame>
        <p:nvGraphicFramePr>
          <p:cNvPr id="73" name="Table 4"/>
          <p:cNvGraphicFramePr/>
          <p:nvPr/>
        </p:nvGraphicFramePr>
        <p:xfrm>
          <a:off x="395536" y="993116"/>
          <a:ext cx="8352928" cy="520577"/>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099069"/>
                <a:gridCol w="2344682"/>
                <a:gridCol w="3736835"/>
                <a:gridCol w="1172341"/>
              </a:tblGrid>
              <a:tr h="149736">
                <a:tc>
                  <a:txBody>
                    <a:bodyPr/>
                    <a:lstStyle/>
                    <a:p>
                      <a:pPr algn="ctr">
                        <a:defRPr b="0">
                          <a:solidFill>
                            <a:srgbClr val="000000"/>
                          </a:solidFill>
                        </a:defRPr>
                      </a:pPr>
                      <a:r>
                        <a:rPr b="1">
                          <a:solidFill>
                            <a:srgbClr val="FFFFFF"/>
                          </a:solidFill>
                        </a:rPr>
                        <a:t>SR. NO</a:t>
                      </a:r>
                    </a:p>
                  </a:txBody>
                  <a:tcPr marL="45720" marR="45720" marT="45720" marB="45720" anchor="t" anchorCtr="0" horzOverflow="overflow"/>
                </a:tc>
                <a:tc>
                  <a:txBody>
                    <a:bodyPr/>
                    <a:lstStyle/>
                    <a:p>
                      <a:pPr algn="ctr">
                        <a:defRPr b="0">
                          <a:solidFill>
                            <a:srgbClr val="000000"/>
                          </a:solidFill>
                        </a:defRPr>
                      </a:pPr>
                      <a:r>
                        <a:rPr b="1">
                          <a:solidFill>
                            <a:srgbClr val="FFFFFF"/>
                          </a:solidFill>
                        </a:rPr>
                        <a:t>TITLE</a:t>
                      </a:r>
                    </a:p>
                  </a:txBody>
                  <a:tcPr marL="45720" marR="45720" marT="45720" marB="45720" anchor="t" anchorCtr="0" horzOverflow="overflow"/>
                </a:tc>
                <a:tc>
                  <a:txBody>
                    <a:bodyPr/>
                    <a:lstStyle/>
                    <a:p>
                      <a:pPr algn="l">
                        <a:defRPr b="0">
                          <a:solidFill>
                            <a:srgbClr val="000000"/>
                          </a:solidFill>
                        </a:defRPr>
                      </a:pPr>
                      <a:r>
                        <a:rPr b="1">
                          <a:solidFill>
                            <a:srgbClr val="FFFFFF"/>
                          </a:solidFill>
                        </a:rPr>
                        <a:t>KEY FINDINGS</a:t>
                      </a:r>
                    </a:p>
                  </a:txBody>
                  <a:tcPr marL="45720" marR="45720" marT="45720" marB="45720" anchor="t" anchorCtr="0" horzOverflow="overflow"/>
                </a:tc>
                <a:tc>
                  <a:txBody>
                    <a:bodyPr/>
                    <a:lstStyle/>
                    <a:p>
                      <a:pPr algn="ctr">
                        <a:defRPr b="0">
                          <a:solidFill>
                            <a:srgbClr val="000000"/>
                          </a:solidFill>
                        </a:defRPr>
                      </a:pPr>
                      <a:r>
                        <a:rPr b="1">
                          <a:solidFill>
                            <a:srgbClr val="FFFFFF"/>
                          </a:solidFill>
                        </a:rPr>
                        <a:t>YEAR</a:t>
                      </a:r>
                    </a:p>
                  </a:txBody>
                  <a:tcPr marL="45720" marR="45720" marT="45720" marB="45720" anchor="t" anchorCtr="0" horzOverflow="overflow"/>
                </a:tc>
              </a:tr>
              <a:tr h="370840">
                <a:tc>
                  <a:txBody>
                    <a:bodyPr/>
                    <a:lstStyle/>
                    <a:p>
                      <a:pPr algn="ctr"/>
                      <a:r>
                        <a:t>5.</a:t>
                      </a:r>
                    </a:p>
                  </a:txBody>
                  <a:tcPr marL="45720" marR="45720" marT="45720" marB="45720" anchor="t" anchorCtr="0" horzOverflow="overflow"/>
                </a:tc>
                <a:tc>
                  <a:txBody>
                    <a:bodyPr/>
                    <a:lstStyle/>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Prediction of New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Media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Communication of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Fitness Culture and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Its Influence Factors</a:t>
                      </a:r>
                    </a:p>
                  </a:txBody>
                  <a:tcPr marL="45720" marR="45720" marT="45720" marB="45720" anchor="t" anchorCtr="0" horzOverflow="overflow"/>
                </a:tc>
                <a:tc>
                  <a:txBody>
                    <a:bodyPr/>
                    <a:lstStyle/>
                    <a:p>
                      <a:pPr marL="341310" indent="-341310" algn="l" defTabSz="449262">
                        <a:lnSpc>
                          <a:spcPct val="93000"/>
                        </a:lnSpc>
                        <a:buClr>
                          <a:srgbClr val="000000"/>
                        </a:buClr>
                        <a:buSzPct val="100000"/>
                        <a:buFont typeface="Symbo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pPr>
                      <a:r>
                        <a:t>Automatic indoor exercise and comfort analysis system with 95.3% accuracy for activity recognition and 99.4% accuracy for repetition count. Automatic indoor exercise recognition and comfort analysis system may be expensive and have accuracy issues depending on the quality of devices and the user’s technique.</a:t>
                      </a:r>
                    </a:p>
                  </a:txBody>
                  <a:tcPr marL="45720" marR="45720" marT="45720" marB="45720" anchor="t" anchorCtr="0" horzOverflow="overflow"/>
                </a:tc>
                <a:tc>
                  <a:txBody>
                    <a:bodyPr/>
                    <a:lstStyle/>
                    <a:p>
                      <a:pPr algn="ctr"/>
                      <a:r>
                        <a:t>2017</a:t>
                      </a:r>
                    </a:p>
                  </a:txBody>
                  <a:tcPr marL="45720" marR="45720" marT="45720" marB="45720" anchor="t" anchorCtr="0" horzOverflow="overflow"/>
                </a:tc>
              </a:tr>
            </a:tbl>
          </a:graphicData>
        </a:graphic>
      </p:graphicFrame>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76" name="object 3"/>
          <p:cNvSpPr txBox="1"/>
          <p:nvPr/>
        </p:nvSpPr>
        <p:spPr>
          <a:xfrm>
            <a:off x="401759" y="564780"/>
            <a:ext cx="3840156"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1.4 Problem Definition</a:t>
            </a:r>
          </a:p>
        </p:txBody>
      </p:sp>
      <p:sp>
        <p:nvSpPr>
          <p:cNvPr id="77" name="object 4"/>
          <p:cNvSpPr txBox="1"/>
          <p:nvPr/>
        </p:nvSpPr>
        <p:spPr>
          <a:xfrm>
            <a:off x="516598" y="1292378"/>
            <a:ext cx="8015841" cy="327749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ct val="93000"/>
              </a:lnSpc>
              <a:spcBef>
                <a:spcPts val="1400"/>
              </a:spcBef>
              <a:buSzPct val="100000"/>
              <a:buFont typeface="Arial"/>
              <a:buChar char="•"/>
              <a:defRPr>
                <a:latin typeface="Times New Roman"/>
                <a:ea typeface="Times New Roman"/>
                <a:cs typeface="Times New Roman"/>
                <a:sym typeface="Times New Roman"/>
              </a:defRPr>
            </a:pPr>
            <a:r>
              <a:t>There is a crucial need for education campaigns to raise awareness about the importance of seeking reliable fitness information and the potential risks associated with following unverified advice.</a:t>
            </a:r>
          </a:p>
          <a:p>
            <a:pPr algn="just">
              <a:lnSpc>
                <a:spcPct val="93000"/>
              </a:lnSpc>
              <a:spcBef>
                <a:spcPts val="1400"/>
              </a:spcBef>
              <a:buSzPct val="100000"/>
              <a:buFont typeface="Arial"/>
              <a:buChar char="•"/>
              <a:defRPr>
                <a:latin typeface="Times New Roman"/>
                <a:ea typeface="Times New Roman"/>
                <a:cs typeface="Times New Roman"/>
                <a:sym typeface="Times New Roman"/>
              </a:defRPr>
            </a:pPr>
            <a:r>
              <a:t> Local fitness groups and subsidized programs can play a role in providing cost-effective options for individuals to access proper guidance. Collaboration between governments, healthcare organizations, and fitness professionals can contribute to community initiatives that promote accurate information and inclusivity.</a:t>
            </a:r>
          </a:p>
          <a:p>
            <a:pPr algn="just">
              <a:lnSpc>
                <a:spcPct val="93000"/>
              </a:lnSpc>
              <a:spcBef>
                <a:spcPts val="1400"/>
              </a:spcBef>
              <a:buSzPct val="100000"/>
              <a:buFont typeface="Arial"/>
              <a:buChar char="•"/>
              <a:defRPr>
                <a:latin typeface="Times New Roman"/>
                <a:ea typeface="Times New Roman"/>
                <a:cs typeface="Times New Roman"/>
                <a:sym typeface="Times New Roman"/>
              </a:defRPr>
            </a:pPr>
            <a:r>
              <a:t>Without proper supervision, individuals may push themselves beyond their limits, risking overexertion. This can lead to burnout, increased susceptibility to injuries, and a negative impact on overall well-being</a:t>
            </a:r>
          </a:p>
          <a:p>
            <a:pPr algn="just">
              <a:lnSpc>
                <a:spcPct val="93000"/>
              </a:lnSpc>
              <a:spcBef>
                <a:spcPts val="1400"/>
              </a:spcBef>
              <a:buSzPct val="100000"/>
              <a:buFont typeface="Arial"/>
              <a:buChar char="•"/>
              <a:defRPr>
                <a:latin typeface="Times New Roman"/>
                <a:ea typeface="Times New Roman"/>
                <a:cs typeface="Times New Roman"/>
                <a:sym typeface="Times New Roman"/>
              </a:defRPr>
            </a:pPr>
            <a:r>
              <a:t>Access to proper fitness guidance is economically unfeasible for many individuals.</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80" name="object 3"/>
          <p:cNvSpPr txBox="1"/>
          <p:nvPr/>
        </p:nvSpPr>
        <p:spPr>
          <a:xfrm>
            <a:off x="401759" y="564780"/>
            <a:ext cx="3840156"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1.5 Scope</a:t>
            </a:r>
          </a:p>
        </p:txBody>
      </p:sp>
      <p:sp>
        <p:nvSpPr>
          <p:cNvPr id="81" name="object 4"/>
          <p:cNvSpPr txBox="1"/>
          <p:nvPr/>
        </p:nvSpPr>
        <p:spPr>
          <a:xfrm>
            <a:off x="516598" y="1292378"/>
            <a:ext cx="8015841" cy="345529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Enhanced Fitness Progress: </a:t>
            </a:r>
            <a:r>
              <a:rPr b="0"/>
              <a:t>AI-powered recommendations adapt as users progress, ensuring optimal workout plans having 3 levels i.e. Beginner, Intermediate, Expert.</a:t>
            </a:r>
          </a:p>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Calorie Intake Tracker and Analysis: </a:t>
            </a:r>
            <a:r>
              <a:rPr b="0"/>
              <a:t>Implement algorithms for analyzing calorie intake against individual.</a:t>
            </a:r>
          </a:p>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Personalized Diet Plans: </a:t>
            </a:r>
            <a:r>
              <a:rPr b="0"/>
              <a:t>Incorporate nutritional analysis to ensure users receive balanced and tailored dietary recommendations.</a:t>
            </a:r>
          </a:p>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Hydration Calculator: </a:t>
            </a:r>
            <a:r>
              <a:rPr b="0"/>
              <a:t>Develop a hydration calculator that calculates daily water intake needs based on user profiles, activity levels, and in intervals.</a:t>
            </a:r>
          </a:p>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Stress Level Assessment: </a:t>
            </a:r>
            <a:r>
              <a:rPr b="0"/>
              <a:t>HealthGeek assesses stress levels through a Perceived Stress Score (0-13 Low Stress, 14-26 Moderate, 26+ High), derived from responses to 10 distinct questions..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84" name="object 3"/>
          <p:cNvSpPr txBox="1"/>
          <p:nvPr/>
        </p:nvSpPr>
        <p:spPr>
          <a:xfrm>
            <a:off x="401759" y="564780"/>
            <a:ext cx="3840156"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1.5 Scope</a:t>
            </a:r>
          </a:p>
        </p:txBody>
      </p:sp>
      <p:sp>
        <p:nvSpPr>
          <p:cNvPr id="85" name="object 4"/>
          <p:cNvSpPr txBox="1"/>
          <p:nvPr/>
        </p:nvSpPr>
        <p:spPr>
          <a:xfrm>
            <a:off x="516598" y="1292380"/>
            <a:ext cx="8015841" cy="14296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Mental Health Practices</a:t>
            </a:r>
            <a:r>
              <a:rPr b="0"/>
              <a:t>: Integrate mental health practices, including mindfulness and meditation exercises and offer guided sessions and resources (professional help if needed) to improve mental well being based on Low, Moderate, High levels of stress.</a:t>
            </a:r>
          </a:p>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User Engagement and Tracking: </a:t>
            </a:r>
            <a:r>
              <a:rPr b="0"/>
              <a:t>Implement tracking features to monitor users’ adherence to recommendations and progress towards wellness goals.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88" name="object 3"/>
          <p:cNvSpPr txBox="1"/>
          <p:nvPr/>
        </p:nvSpPr>
        <p:spPr>
          <a:xfrm>
            <a:off x="401759" y="564780"/>
            <a:ext cx="3545517"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1.6 Technology stack</a:t>
            </a:r>
          </a:p>
        </p:txBody>
      </p:sp>
      <p:sp>
        <p:nvSpPr>
          <p:cNvPr id="89" name="object 4"/>
          <p:cNvSpPr txBox="1"/>
          <p:nvPr/>
        </p:nvSpPr>
        <p:spPr>
          <a:xfrm>
            <a:off x="516598" y="1292377"/>
            <a:ext cx="6966940" cy="324256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ct val="93000"/>
              </a:lnSpc>
              <a:spcBef>
                <a:spcPts val="1400"/>
              </a:spcBef>
              <a:defRPr b="1" spc="-1">
                <a:latin typeface="Times New Roman"/>
                <a:ea typeface="Times New Roman"/>
                <a:cs typeface="Times New Roman"/>
                <a:sym typeface="Times New Roman"/>
              </a:defRPr>
            </a:pPr>
            <a:r>
              <a:t>Frontend : WEB X.O </a:t>
            </a:r>
          </a:p>
          <a:p>
            <a:pPr marL="285750" indent="-285750" algn="just">
              <a:lnSpc>
                <a:spcPct val="93000"/>
              </a:lnSpc>
              <a:spcBef>
                <a:spcPts val="1400"/>
              </a:spcBef>
              <a:buSzPct val="100000"/>
              <a:buFont typeface="Arial"/>
              <a:buChar char="•"/>
              <a:defRPr spc="-1">
                <a:latin typeface="Times New Roman"/>
                <a:ea typeface="Times New Roman"/>
                <a:cs typeface="Times New Roman"/>
                <a:sym typeface="Times New Roman"/>
              </a:defRPr>
            </a:pPr>
            <a:r>
              <a:t>HTML : for structure</a:t>
            </a:r>
          </a:p>
          <a:p>
            <a:pPr marL="285750" indent="-285750" algn="just">
              <a:lnSpc>
                <a:spcPct val="93000"/>
              </a:lnSpc>
              <a:spcBef>
                <a:spcPts val="1400"/>
              </a:spcBef>
              <a:buSzPct val="100000"/>
              <a:buFont typeface="Arial"/>
              <a:buChar char="•"/>
              <a:defRPr spc="-1">
                <a:latin typeface="Times New Roman"/>
                <a:ea typeface="Times New Roman"/>
                <a:cs typeface="Times New Roman"/>
                <a:sym typeface="Times New Roman"/>
              </a:defRPr>
            </a:pPr>
            <a:r>
              <a:t>CSS : for styling</a:t>
            </a:r>
          </a:p>
          <a:p>
            <a:pPr marL="285750" indent="-285750" algn="just">
              <a:lnSpc>
                <a:spcPct val="93000"/>
              </a:lnSpc>
              <a:spcBef>
                <a:spcPts val="1400"/>
              </a:spcBef>
              <a:buSzPct val="100000"/>
              <a:buFont typeface="Arial"/>
              <a:buChar char="•"/>
              <a:defRPr spc="-1">
                <a:latin typeface="Times New Roman"/>
                <a:ea typeface="Times New Roman"/>
                <a:cs typeface="Times New Roman"/>
                <a:sym typeface="Times New Roman"/>
              </a:defRPr>
            </a:pPr>
            <a:r>
              <a:t>JavaScript : for interactive elements</a:t>
            </a:r>
          </a:p>
          <a:p>
            <a:pPr marL="285750" indent="-285750" algn="just">
              <a:lnSpc>
                <a:spcPct val="93000"/>
              </a:lnSpc>
              <a:spcBef>
                <a:spcPts val="1400"/>
              </a:spcBef>
              <a:buSzPct val="100000"/>
              <a:buFont typeface="Arial"/>
              <a:buChar char="•"/>
              <a:defRPr spc="-1">
                <a:latin typeface="Times New Roman"/>
                <a:ea typeface="Times New Roman"/>
                <a:cs typeface="Times New Roman"/>
                <a:sym typeface="Times New Roman"/>
              </a:defRPr>
            </a:pPr>
            <a:r>
              <a:t>Bootstrap : CSS framework for responsive and attractive designs</a:t>
            </a:r>
          </a:p>
          <a:p>
            <a:pPr algn="just">
              <a:lnSpc>
                <a:spcPct val="93000"/>
              </a:lnSpc>
              <a:spcBef>
                <a:spcPts val="1400"/>
              </a:spcBef>
              <a:defRPr b="1" spc="-1">
                <a:latin typeface="Times New Roman"/>
                <a:ea typeface="Times New Roman"/>
                <a:cs typeface="Times New Roman"/>
                <a:sym typeface="Times New Roman"/>
              </a:defRPr>
            </a:pPr>
            <a:r>
              <a:t>Backend: </a:t>
            </a:r>
          </a:p>
          <a:p>
            <a:pPr marL="285750" indent="-285750" algn="just">
              <a:lnSpc>
                <a:spcPct val="93000"/>
              </a:lnSpc>
              <a:spcBef>
                <a:spcPts val="1400"/>
              </a:spcBef>
              <a:buSzPct val="100000"/>
              <a:buFont typeface="Arial"/>
              <a:buChar char="•"/>
              <a:defRPr spc="-1">
                <a:latin typeface="Times New Roman"/>
                <a:ea typeface="Times New Roman"/>
                <a:cs typeface="Times New Roman"/>
                <a:sym typeface="Times New Roman"/>
              </a:defRPr>
            </a:pPr>
            <a:r>
              <a:t>Django : framework for web application development</a:t>
            </a:r>
          </a:p>
          <a:p>
            <a:pPr marL="285750" indent="-285750" algn="just">
              <a:lnSpc>
                <a:spcPct val="93000"/>
              </a:lnSpc>
              <a:spcBef>
                <a:spcPts val="1400"/>
              </a:spcBef>
              <a:buSzPct val="100000"/>
              <a:buFont typeface="Arial"/>
              <a:buChar char="•"/>
              <a:defRPr spc="-1">
                <a:latin typeface="Times New Roman"/>
                <a:ea typeface="Times New Roman"/>
                <a:cs typeface="Times New Roman"/>
                <a:sym typeface="Times New Roman"/>
              </a:defRPr>
            </a:pPr>
            <a:r>
              <a:t>Python : for backend logic</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92" name="object 3"/>
          <p:cNvSpPr txBox="1"/>
          <p:nvPr/>
        </p:nvSpPr>
        <p:spPr>
          <a:xfrm>
            <a:off x="401759" y="564780"/>
            <a:ext cx="3545517"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1.6 Technology stack</a:t>
            </a:r>
          </a:p>
        </p:txBody>
      </p:sp>
      <p:sp>
        <p:nvSpPr>
          <p:cNvPr id="93" name="object 4"/>
          <p:cNvSpPr txBox="1"/>
          <p:nvPr/>
        </p:nvSpPr>
        <p:spPr>
          <a:xfrm>
            <a:off x="516598" y="1292377"/>
            <a:ext cx="8303874" cy="324256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ct val="93000"/>
              </a:lnSpc>
              <a:spcBef>
                <a:spcPts val="1400"/>
              </a:spcBef>
              <a:defRPr b="1" spc="-1">
                <a:latin typeface="Times New Roman"/>
                <a:ea typeface="Times New Roman"/>
                <a:cs typeface="Times New Roman"/>
                <a:sym typeface="Times New Roman"/>
              </a:defRPr>
            </a:pPr>
            <a:r>
              <a:t>Libraries: </a:t>
            </a:r>
            <a:r>
              <a:t>Data Analysis</a:t>
            </a:r>
          </a:p>
          <a:p>
            <a:pPr marL="285750" indent="-285750" algn="just">
              <a:lnSpc>
                <a:spcPct val="93000"/>
              </a:lnSpc>
              <a:spcBef>
                <a:spcPts val="1400"/>
              </a:spcBef>
              <a:buSzPct val="100000"/>
              <a:buFont typeface="Arial"/>
              <a:buChar char="•"/>
              <a:defRPr spc="-1">
                <a:latin typeface="Times New Roman"/>
                <a:ea typeface="Times New Roman"/>
                <a:cs typeface="Times New Roman"/>
                <a:sym typeface="Times New Roman"/>
              </a:defRPr>
            </a:pPr>
            <a:r>
              <a:t>Pandas</a:t>
            </a:r>
          </a:p>
          <a:p>
            <a:pPr marL="285750" indent="-285750" algn="just">
              <a:lnSpc>
                <a:spcPct val="93000"/>
              </a:lnSpc>
              <a:spcBef>
                <a:spcPts val="1400"/>
              </a:spcBef>
              <a:buSzPct val="100000"/>
              <a:buFont typeface="Arial"/>
              <a:buChar char="•"/>
              <a:defRPr spc="-1">
                <a:latin typeface="Times New Roman"/>
                <a:ea typeface="Times New Roman"/>
                <a:cs typeface="Times New Roman"/>
                <a:sym typeface="Times New Roman"/>
              </a:defRPr>
            </a:pPr>
            <a:r>
              <a:t>NumPy</a:t>
            </a:r>
          </a:p>
          <a:p>
            <a:pPr marL="285750" indent="-285750" algn="just">
              <a:lnSpc>
                <a:spcPct val="93000"/>
              </a:lnSpc>
              <a:spcBef>
                <a:spcPts val="1400"/>
              </a:spcBef>
              <a:buSzPct val="100000"/>
              <a:buFont typeface="Arial"/>
              <a:buChar char="•"/>
              <a:defRPr spc="-1">
                <a:latin typeface="Times New Roman"/>
                <a:ea typeface="Times New Roman"/>
                <a:cs typeface="Times New Roman"/>
                <a:sym typeface="Times New Roman"/>
              </a:defRPr>
            </a:pPr>
            <a:r>
              <a:t>Matplotlib</a:t>
            </a:r>
          </a:p>
          <a:p>
            <a:pPr algn="just">
              <a:lnSpc>
                <a:spcPct val="93000"/>
              </a:lnSpc>
              <a:spcBef>
                <a:spcPts val="1400"/>
              </a:spcBef>
              <a:defRPr b="1" spc="-1">
                <a:latin typeface="Times New Roman"/>
                <a:ea typeface="Times New Roman"/>
                <a:cs typeface="Times New Roman"/>
                <a:sym typeface="Times New Roman"/>
              </a:defRPr>
            </a:pPr>
            <a:r>
              <a:t>For Machine Learning related features:</a:t>
            </a:r>
          </a:p>
          <a:p>
            <a:pPr marL="285750" indent="-285750" algn="just">
              <a:lnSpc>
                <a:spcPct val="93000"/>
              </a:lnSpc>
              <a:spcBef>
                <a:spcPts val="1400"/>
              </a:spcBef>
              <a:buSzPct val="100000"/>
              <a:buFont typeface="Arial"/>
              <a:buChar char="•"/>
              <a:defRPr b="1" spc="-1">
                <a:latin typeface="Times New Roman"/>
                <a:ea typeface="Times New Roman"/>
                <a:cs typeface="Times New Roman"/>
                <a:sym typeface="Times New Roman"/>
              </a:defRPr>
            </a:pPr>
            <a:r>
              <a:t>Scikit-learn: </a:t>
            </a:r>
            <a:r>
              <a:rPr b="0"/>
              <a:t>For building disease prediction models.</a:t>
            </a:r>
          </a:p>
          <a:p>
            <a:pPr marL="285750" indent="-285750" algn="just">
              <a:lnSpc>
                <a:spcPct val="93000"/>
              </a:lnSpc>
              <a:spcBef>
                <a:spcPts val="1400"/>
              </a:spcBef>
              <a:buSzPct val="100000"/>
              <a:buFont typeface="Arial"/>
              <a:buChar char="•"/>
              <a:defRPr b="1" spc="-1">
                <a:latin typeface="Times New Roman"/>
                <a:ea typeface="Times New Roman"/>
                <a:cs typeface="Times New Roman"/>
                <a:sym typeface="Times New Roman"/>
              </a:defRPr>
            </a:pPr>
            <a:r>
              <a:t>TensorFlow or PyTorch</a:t>
            </a:r>
            <a:r>
              <a:rPr b="0"/>
              <a:t>: Building recommendation and machine learning models.</a:t>
            </a:r>
          </a:p>
          <a:p>
            <a:pPr marL="285750" indent="-285750" algn="just">
              <a:lnSpc>
                <a:spcPct val="93000"/>
              </a:lnSpc>
              <a:spcBef>
                <a:spcPts val="1400"/>
              </a:spcBef>
              <a:buSzPct val="100000"/>
              <a:buFont typeface="Arial"/>
              <a:buChar char="•"/>
              <a:defRPr b="1" spc="-1">
                <a:latin typeface="Times New Roman"/>
                <a:ea typeface="Times New Roman"/>
                <a:cs typeface="Times New Roman"/>
                <a:sym typeface="Times New Roman"/>
              </a:defRPr>
            </a:pPr>
            <a:r>
              <a:t>Streamlit: </a:t>
            </a:r>
            <a:r>
              <a:rPr b="0"/>
              <a:t>For Machine Learning models.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96" name="object 3"/>
          <p:cNvSpPr txBox="1"/>
          <p:nvPr/>
        </p:nvSpPr>
        <p:spPr>
          <a:xfrm>
            <a:off x="393122" y="504338"/>
            <a:ext cx="3545522" cy="4176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1.6 Technology stack</a:t>
            </a:r>
          </a:p>
        </p:txBody>
      </p:sp>
      <p:sp>
        <p:nvSpPr>
          <p:cNvPr id="97" name="object 4"/>
          <p:cNvSpPr txBox="1"/>
          <p:nvPr/>
        </p:nvSpPr>
        <p:spPr>
          <a:xfrm>
            <a:off x="499327" y="1093784"/>
            <a:ext cx="8303877" cy="363309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ct val="93000"/>
              </a:lnSpc>
              <a:spcBef>
                <a:spcPts val="1400"/>
              </a:spcBef>
              <a:defRPr b="1" spc="-1">
                <a:latin typeface="Times New Roman"/>
                <a:ea typeface="Times New Roman"/>
                <a:cs typeface="Times New Roman"/>
                <a:sym typeface="Times New Roman"/>
              </a:defRPr>
            </a:pPr>
            <a:r>
              <a:t>ML Algorithms:</a:t>
            </a:r>
          </a:p>
          <a:p>
            <a:pPr marL="285750" indent="-285750">
              <a:lnSpc>
                <a:spcPct val="93000"/>
              </a:lnSpc>
              <a:spcBef>
                <a:spcPts val="1400"/>
              </a:spcBef>
              <a:buSzPct val="100000"/>
              <a:buFont typeface="Arial"/>
              <a:buChar char="•"/>
              <a:defRPr b="1" spc="-1">
                <a:latin typeface="Times New Roman"/>
                <a:ea typeface="Times New Roman"/>
                <a:cs typeface="Times New Roman"/>
                <a:sym typeface="Times New Roman"/>
              </a:defRPr>
            </a:pPr>
            <a:r>
              <a:t>K-Nearest Neighbours: </a:t>
            </a:r>
            <a:r>
              <a:rPr b="0"/>
              <a:t>for classification and regression tasks of the diet recommender.</a:t>
            </a:r>
          </a:p>
          <a:p>
            <a:pPr marL="285750" indent="-285750">
              <a:lnSpc>
                <a:spcPct val="93000"/>
              </a:lnSpc>
              <a:spcBef>
                <a:spcPts val="1400"/>
              </a:spcBef>
              <a:buSzPct val="100000"/>
              <a:buFont typeface="Arial"/>
              <a:buChar char="•"/>
              <a:defRPr b="1" spc="-1">
                <a:latin typeface="Times New Roman"/>
                <a:ea typeface="Times New Roman"/>
                <a:cs typeface="Times New Roman"/>
                <a:sym typeface="Times New Roman"/>
              </a:defRPr>
            </a:pPr>
            <a:r>
              <a:t>Support Vector Machine</a:t>
            </a:r>
            <a:r>
              <a:rPr b="0"/>
              <a:t>: For classifying individuals into one of two classes i.e diabetic or non-diabetic, in the diabetes predictor.</a:t>
            </a:r>
          </a:p>
          <a:p>
            <a:pPr marL="285750" indent="-285750">
              <a:lnSpc>
                <a:spcPct val="93000"/>
              </a:lnSpc>
              <a:spcBef>
                <a:spcPts val="1400"/>
              </a:spcBef>
              <a:buSzPct val="100000"/>
              <a:buFont typeface="Arial"/>
              <a:buChar char="•"/>
              <a:defRPr b="1" spc="-1">
                <a:latin typeface="Times New Roman"/>
                <a:ea typeface="Times New Roman"/>
                <a:cs typeface="Times New Roman"/>
                <a:sym typeface="Times New Roman"/>
              </a:defRPr>
            </a:pPr>
            <a:r>
              <a:t>Content-Based Filtering: </a:t>
            </a:r>
            <a:r>
              <a:rPr b="0"/>
              <a:t>For exercise recommendation system (suggesting workout plan based on 3 levels and 5 different parts to train).</a:t>
            </a:r>
          </a:p>
          <a:p>
            <a:pPr marL="285750" indent="-285750">
              <a:lnSpc>
                <a:spcPct val="93000"/>
              </a:lnSpc>
              <a:spcBef>
                <a:spcPts val="1400"/>
              </a:spcBef>
              <a:buSzPct val="100000"/>
              <a:buFont typeface="Arial"/>
              <a:buChar char="•"/>
              <a:defRPr b="1" spc="-1">
                <a:latin typeface="Times New Roman"/>
                <a:ea typeface="Times New Roman"/>
                <a:cs typeface="Times New Roman"/>
                <a:sym typeface="Times New Roman"/>
              </a:defRPr>
            </a:pPr>
            <a:r>
              <a:t>Natural Language Processing: </a:t>
            </a:r>
            <a:r>
              <a:rPr b="0"/>
              <a:t>To determine the stress levels of the user based on the inputs provided.</a:t>
            </a:r>
          </a:p>
          <a:p>
            <a:pPr marL="285750" indent="-285750">
              <a:lnSpc>
                <a:spcPct val="93000"/>
              </a:lnSpc>
              <a:spcBef>
                <a:spcPts val="1400"/>
              </a:spcBef>
              <a:buSzPct val="100000"/>
              <a:buFont typeface="Arial"/>
              <a:buChar char="•"/>
              <a:defRPr b="1" spc="-1">
                <a:latin typeface="Times New Roman"/>
                <a:ea typeface="Times New Roman"/>
                <a:cs typeface="Times New Roman"/>
                <a:sym typeface="Times New Roman"/>
              </a:defRPr>
            </a:pPr>
            <a:r>
              <a:t>Logistic Regression: </a:t>
            </a:r>
            <a:r>
              <a:rPr b="0"/>
              <a:t>To predict stress levels categorised into different classes(e.g. low, moderate, high).</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00" name="object 3"/>
          <p:cNvSpPr txBox="1"/>
          <p:nvPr/>
        </p:nvSpPr>
        <p:spPr>
          <a:xfrm>
            <a:off x="401755" y="564780"/>
            <a:ext cx="6449830"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1.7 Benefits for Environment &amp; Society</a:t>
            </a:r>
          </a:p>
        </p:txBody>
      </p:sp>
      <p:sp>
        <p:nvSpPr>
          <p:cNvPr id="101" name="object 4"/>
          <p:cNvSpPr txBox="1"/>
          <p:nvPr/>
        </p:nvSpPr>
        <p:spPr>
          <a:xfrm>
            <a:off x="426574" y="1164299"/>
            <a:ext cx="7799817" cy="355465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ts val="2000"/>
              </a:lnSpc>
              <a:defRPr>
                <a:latin typeface="Times New Roman"/>
                <a:ea typeface="Times New Roman"/>
                <a:cs typeface="Times New Roman"/>
                <a:sym typeface="Times New Roman"/>
              </a:defRPr>
            </a:pPr>
            <a:r>
              <a:t>FitGeek's innovative approach to wellness not only addresses individual well-being but also contributes to environmental and societal benefits.They are:</a:t>
            </a:r>
          </a:p>
          <a:p>
            <a:pPr marL="342900" indent="-342900" algn="just">
              <a:lnSpc>
                <a:spcPts val="2000"/>
              </a:lnSpc>
              <a:buSzPct val="100000"/>
              <a:buFont typeface="Arial"/>
              <a:buChar char="•"/>
              <a:defRPr b="1">
                <a:latin typeface="Times New Roman"/>
                <a:ea typeface="Times New Roman"/>
                <a:cs typeface="Times New Roman"/>
                <a:sym typeface="Times New Roman"/>
              </a:defRPr>
            </a:pPr>
            <a:r>
              <a:t>Promoting a Healthier Society: </a:t>
            </a:r>
            <a:r>
              <a:rPr b="0"/>
              <a:t>FitGeek's accessible and affordable wellness solutions contribute to improved overall health, benefiting society as a whole.</a:t>
            </a:r>
          </a:p>
          <a:p>
            <a:pPr marL="342900" indent="-342900" algn="just">
              <a:lnSpc>
                <a:spcPts val="2000"/>
              </a:lnSpc>
              <a:buSzPct val="100000"/>
              <a:buFont typeface="Arial"/>
              <a:buChar char="•"/>
              <a:defRPr b="1">
                <a:latin typeface="Times New Roman"/>
                <a:ea typeface="Times New Roman"/>
                <a:cs typeface="Times New Roman"/>
                <a:sym typeface="Times New Roman"/>
              </a:defRPr>
            </a:pPr>
            <a:r>
              <a:t>Inclusivity and Affordability: </a:t>
            </a:r>
            <a:r>
              <a:rPr b="0"/>
              <a:t>FitGeek ensures economic inclusivity, making fitness resources available to individuals from diverse backgrounds.</a:t>
            </a:r>
          </a:p>
          <a:p>
            <a:pPr marL="342900" indent="-342900" algn="just">
              <a:lnSpc>
                <a:spcPts val="2000"/>
              </a:lnSpc>
              <a:buSzPct val="100000"/>
              <a:buFont typeface="Arial"/>
              <a:buChar char="•"/>
              <a:defRPr b="1">
                <a:latin typeface="Times New Roman"/>
                <a:ea typeface="Times New Roman"/>
                <a:cs typeface="Times New Roman"/>
                <a:sym typeface="Times New Roman"/>
              </a:defRPr>
            </a:pPr>
            <a:r>
              <a:t>Community Building: </a:t>
            </a:r>
            <a:r>
              <a:rPr b="0"/>
              <a:t>FitGeek fosters a vibrant community, promoting social interactions, motivation, and support for individuals on their fitness journeys.</a:t>
            </a:r>
          </a:p>
          <a:p>
            <a:pPr marL="342900" indent="-342900" algn="just">
              <a:lnSpc>
                <a:spcPts val="2000"/>
              </a:lnSpc>
              <a:buSzPct val="100000"/>
              <a:buFont typeface="Arial"/>
              <a:buChar char="•"/>
              <a:defRPr b="1">
                <a:latin typeface="Times New Roman"/>
                <a:ea typeface="Times New Roman"/>
                <a:cs typeface="Times New Roman"/>
                <a:sym typeface="Times New Roman"/>
              </a:defRPr>
            </a:pPr>
            <a:r>
              <a:t>Remote Access to Exercises: </a:t>
            </a:r>
            <a:r>
              <a:rPr b="0"/>
              <a:t>Enabling remote access to exercises enhances convenience and reduces the environmental impact associated with commuting to fitness centers.</a:t>
            </a:r>
          </a:p>
          <a:p>
            <a:pPr marL="342900" indent="-342900" algn="just">
              <a:lnSpc>
                <a:spcPts val="2000"/>
              </a:lnSpc>
              <a:buSzPct val="100000"/>
              <a:buFont typeface="Arial"/>
              <a:buChar char="•"/>
              <a:defRPr b="1">
                <a:latin typeface="Times New Roman"/>
                <a:ea typeface="Times New Roman"/>
                <a:cs typeface="Times New Roman"/>
                <a:sym typeface="Times New Roman"/>
              </a:defRPr>
            </a:pPr>
            <a:r>
              <a:t>Integration of Mental Health Practices: </a:t>
            </a:r>
            <a:r>
              <a:rPr b="0"/>
              <a:t>The holistic approach includes mental health practices, contributing to destigmatizing mental health and enhancing overall well-being.</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04" name="object 3"/>
          <p:cNvSpPr txBox="1"/>
          <p:nvPr/>
        </p:nvSpPr>
        <p:spPr>
          <a:xfrm>
            <a:off x="669433" y="2723532"/>
            <a:ext cx="4013339" cy="58274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4600"/>
              </a:lnSpc>
              <a:defRPr b="1" sz="4200">
                <a:solidFill>
                  <a:srgbClr val="FFFBF0"/>
                </a:solidFill>
                <a:latin typeface="Times New Roman"/>
                <a:ea typeface="Times New Roman"/>
                <a:cs typeface="Times New Roman"/>
                <a:sym typeface="Times New Roman"/>
              </a:defRPr>
            </a:lvl1pPr>
          </a:lstStyle>
          <a:p>
            <a:pPr/>
            <a:r>
              <a:t>2. Project Design</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07" name="object 3"/>
          <p:cNvSpPr txBox="1"/>
          <p:nvPr/>
        </p:nvSpPr>
        <p:spPr>
          <a:xfrm>
            <a:off x="401262" y="760"/>
            <a:ext cx="3503304"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2.1 Proposed System</a:t>
            </a:r>
          </a:p>
        </p:txBody>
      </p:sp>
      <p:pic>
        <p:nvPicPr>
          <p:cNvPr id="108" name="blo.drawio.png" descr="blo.drawio.png"/>
          <p:cNvPicPr>
            <a:picLocks noChangeAspect="1"/>
          </p:cNvPicPr>
          <p:nvPr/>
        </p:nvPicPr>
        <p:blipFill>
          <a:blip r:embed="rId3">
            <a:extLst/>
          </a:blip>
          <a:stretch>
            <a:fillRect/>
          </a:stretch>
        </p:blipFill>
        <p:spPr>
          <a:xfrm>
            <a:off x="1246649" y="449059"/>
            <a:ext cx="6949376" cy="4593434"/>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37" name="object 1"/>
          <p:cNvSpPr/>
          <p:nvPr/>
        </p:nvSpPr>
        <p:spPr>
          <a:xfrm>
            <a:off x="0" y="2540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38" name="object 4"/>
          <p:cNvSpPr txBox="1"/>
          <p:nvPr/>
        </p:nvSpPr>
        <p:spPr>
          <a:xfrm>
            <a:off x="96097" y="153389"/>
            <a:ext cx="8064897" cy="124578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863359" algn="ctr">
              <a:lnSpc>
                <a:spcPts val="2600"/>
              </a:lnSpc>
              <a:defRPr b="1" sz="2100">
                <a:latin typeface="Times New Roman"/>
                <a:ea typeface="Times New Roman"/>
                <a:cs typeface="Times New Roman"/>
                <a:sym typeface="Times New Roman"/>
              </a:defRPr>
            </a:pPr>
            <a:r>
              <a:t>FitGeek: Modelling ML Based Recommendation </a:t>
            </a:r>
          </a:p>
          <a:p>
            <a:pPr indent="863359" algn="ctr">
              <a:lnSpc>
                <a:spcPts val="2600"/>
              </a:lnSpc>
              <a:defRPr b="1" sz="2100">
                <a:latin typeface="Times New Roman"/>
                <a:ea typeface="Times New Roman"/>
                <a:cs typeface="Times New Roman"/>
                <a:sym typeface="Times New Roman"/>
              </a:defRPr>
            </a:pPr>
            <a:r>
              <a:t>System For Fitness And Wellness </a:t>
            </a:r>
          </a:p>
          <a:p>
            <a:pPr indent="863359" algn="ctr">
              <a:lnSpc>
                <a:spcPts val="2600"/>
              </a:lnSpc>
              <a:defRPr>
                <a:latin typeface="Times New Roman"/>
                <a:ea typeface="Times New Roman"/>
                <a:cs typeface="Times New Roman"/>
                <a:sym typeface="Times New Roman"/>
              </a:defRPr>
            </a:pPr>
            <a:r>
              <a:t>Submitted in partial fulfillment of the degree of</a:t>
            </a:r>
          </a:p>
          <a:p>
            <a:pPr indent="675068" algn="ctr">
              <a:lnSpc>
                <a:spcPts val="1900"/>
              </a:lnSpc>
              <a:spcBef>
                <a:spcPts val="100"/>
              </a:spcBef>
              <a:defRPr>
                <a:latin typeface="Times New Roman"/>
                <a:ea typeface="Times New Roman"/>
                <a:cs typeface="Times New Roman"/>
                <a:sym typeface="Times New Roman"/>
              </a:defRPr>
            </a:pPr>
            <a:r>
              <a:t>Bachelor of Engineering (Sem-8) in</a:t>
            </a:r>
          </a:p>
        </p:txBody>
      </p:sp>
      <p:sp>
        <p:nvSpPr>
          <p:cNvPr id="39" name="object 5"/>
          <p:cNvSpPr txBox="1"/>
          <p:nvPr/>
        </p:nvSpPr>
        <p:spPr>
          <a:xfrm>
            <a:off x="2904410" y="1597255"/>
            <a:ext cx="3569856" cy="49648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1900"/>
              </a:lnSpc>
              <a:defRPr b="1">
                <a:latin typeface="Times New Roman"/>
                <a:ea typeface="Times New Roman"/>
                <a:cs typeface="Times New Roman"/>
                <a:sym typeface="Times New Roman"/>
              </a:defRPr>
            </a:pPr>
            <a:r>
              <a:t>INFORMATION TECHNOLOGY</a:t>
            </a:r>
          </a:p>
          <a:p>
            <a:pPr indent="1568221">
              <a:lnSpc>
                <a:spcPts val="1900"/>
              </a:lnSpc>
              <a:spcBef>
                <a:spcPts val="100"/>
              </a:spcBef>
              <a:defRPr>
                <a:latin typeface="Times New Roman"/>
                <a:ea typeface="Times New Roman"/>
                <a:cs typeface="Times New Roman"/>
                <a:sym typeface="Times New Roman"/>
              </a:defRPr>
            </a:pPr>
            <a:r>
              <a:t>By</a:t>
            </a:r>
          </a:p>
        </p:txBody>
      </p:sp>
      <p:sp>
        <p:nvSpPr>
          <p:cNvPr id="40" name="object 6"/>
          <p:cNvSpPr txBox="1"/>
          <p:nvPr/>
        </p:nvSpPr>
        <p:spPr>
          <a:xfrm>
            <a:off x="3105161" y="2294945"/>
            <a:ext cx="3168356" cy="75049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ts val="1900"/>
              </a:lnSpc>
              <a:defRPr>
                <a:latin typeface="Times New Roman"/>
                <a:ea typeface="Times New Roman"/>
                <a:cs typeface="Times New Roman"/>
                <a:sym typeface="Times New Roman"/>
              </a:defRPr>
            </a:pPr>
            <a:r>
              <a:t>Shreya Mahajan	  (20104001)</a:t>
            </a:r>
          </a:p>
          <a:p>
            <a:pPr algn="just">
              <a:lnSpc>
                <a:spcPts val="1900"/>
              </a:lnSpc>
              <a:spcBef>
                <a:spcPts val="100"/>
              </a:spcBef>
              <a:defRPr>
                <a:latin typeface="Times New Roman"/>
                <a:ea typeface="Times New Roman"/>
                <a:cs typeface="Times New Roman"/>
                <a:sym typeface="Times New Roman"/>
              </a:defRPr>
            </a:pPr>
            <a:r>
              <a:t>Saniya Dutta             (20104041)</a:t>
            </a:r>
          </a:p>
          <a:p>
            <a:pPr algn="just">
              <a:lnSpc>
                <a:spcPts val="1900"/>
              </a:lnSpc>
              <a:spcBef>
                <a:spcPts val="100"/>
              </a:spcBef>
              <a:defRPr>
                <a:latin typeface="Times New Roman"/>
                <a:ea typeface="Times New Roman"/>
                <a:cs typeface="Times New Roman"/>
                <a:sym typeface="Times New Roman"/>
              </a:defRPr>
            </a:pPr>
            <a:r>
              <a:t>Anish Bhosale          (20104033)</a:t>
            </a:r>
          </a:p>
        </p:txBody>
      </p:sp>
      <p:sp>
        <p:nvSpPr>
          <p:cNvPr id="41" name="object 7"/>
          <p:cNvSpPr txBox="1"/>
          <p:nvPr/>
        </p:nvSpPr>
        <p:spPr>
          <a:xfrm>
            <a:off x="3177169" y="3203052"/>
            <a:ext cx="3024341" cy="48379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ctr">
              <a:lnSpc>
                <a:spcPts val="1900"/>
              </a:lnSpc>
              <a:defRPr>
                <a:latin typeface="Times New Roman"/>
                <a:ea typeface="Times New Roman"/>
                <a:cs typeface="Times New Roman"/>
                <a:sym typeface="Times New Roman"/>
              </a:defRPr>
            </a:pPr>
            <a:r>
              <a:t>Under the Guidance of</a:t>
            </a:r>
          </a:p>
          <a:p>
            <a:pPr algn="just">
              <a:lnSpc>
                <a:spcPts val="1900"/>
              </a:lnSpc>
              <a:defRPr>
                <a:latin typeface="Times New Roman"/>
                <a:ea typeface="Times New Roman"/>
                <a:cs typeface="Times New Roman"/>
                <a:sym typeface="Times New Roman"/>
              </a:defRPr>
            </a:pPr>
            <a:r>
              <a:t>      Prof. Randeep Kaur Kahlon</a:t>
            </a:r>
          </a:p>
        </p:txBody>
      </p:sp>
      <p:pic>
        <p:nvPicPr>
          <p:cNvPr id="42" name="pasted-movie.heic" descr="pasted-movie.heic"/>
          <p:cNvPicPr>
            <a:picLocks noChangeAspect="1"/>
          </p:cNvPicPr>
          <p:nvPr/>
        </p:nvPicPr>
        <p:blipFill>
          <a:blip r:embed="rId3">
            <a:extLst/>
          </a:blip>
          <a:stretch>
            <a:fillRect/>
          </a:stretch>
        </p:blipFill>
        <p:spPr>
          <a:xfrm>
            <a:off x="4106738" y="3844461"/>
            <a:ext cx="1165202" cy="1145651"/>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object 1"/>
          <p:cNvSpPr/>
          <p:nvPr/>
        </p:nvSpPr>
        <p:spPr>
          <a:xfrm>
            <a:off x="-12770" y="0"/>
            <a:ext cx="9144001" cy="5143500"/>
          </a:xfrm>
          <a:prstGeom prst="rect">
            <a:avLst/>
          </a:prstGeom>
          <a:blipFill>
            <a:blip r:embed="rId2"/>
            <a:stretch>
              <a:fillRect/>
            </a:stretch>
          </a:blipFill>
          <a:ln w="12700">
            <a:miter lim="400000"/>
          </a:ln>
        </p:spPr>
        <p:txBody>
          <a:bodyPr lIns="45718" tIns="45718" rIns="45718" bIns="45718"/>
          <a:lstStyle/>
          <a:p>
            <a:pPr/>
          </a:p>
        </p:txBody>
      </p:sp>
      <p:sp>
        <p:nvSpPr>
          <p:cNvPr id="111" name="object 3"/>
          <p:cNvSpPr txBox="1"/>
          <p:nvPr/>
        </p:nvSpPr>
        <p:spPr>
          <a:xfrm>
            <a:off x="401262" y="311605"/>
            <a:ext cx="3503304"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2.1 Proposed System</a:t>
            </a:r>
          </a:p>
        </p:txBody>
      </p:sp>
      <p:sp>
        <p:nvSpPr>
          <p:cNvPr id="112" name="object 4"/>
          <p:cNvSpPr txBox="1"/>
          <p:nvPr/>
        </p:nvSpPr>
        <p:spPr>
          <a:xfrm>
            <a:off x="274755" y="941309"/>
            <a:ext cx="8568950" cy="305214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85750" indent="-285750" algn="just">
              <a:lnSpc>
                <a:spcPts val="2000"/>
              </a:lnSpc>
              <a:buSzPct val="100000"/>
              <a:buFont typeface="Arial"/>
              <a:buChar char="•"/>
              <a:defRPr sz="2000">
                <a:latin typeface="Times New Roman"/>
                <a:ea typeface="Times New Roman"/>
                <a:cs typeface="Times New Roman"/>
                <a:sym typeface="Times New Roman"/>
              </a:defRPr>
            </a:pPr>
            <a:r>
              <a:t>FitGeek, an advanced wellness platform, utilizes cutting-edge technology for personalized and cost-effective fitness guidance, addressing both physical and mental wellness. The scalable architecture ensures seamless experiences across devices with a user-friendly interface, robust backend server. </a:t>
            </a:r>
          </a:p>
          <a:p>
            <a:pPr marL="285750" indent="-285750" algn="just">
              <a:lnSpc>
                <a:spcPts val="2000"/>
              </a:lnSpc>
              <a:buSzPct val="100000"/>
              <a:buFont typeface="Arial"/>
              <a:buChar char="•"/>
              <a:defRPr sz="2000">
                <a:latin typeface="Times New Roman"/>
                <a:ea typeface="Times New Roman"/>
                <a:cs typeface="Times New Roman"/>
                <a:sym typeface="Times New Roman"/>
              </a:defRPr>
            </a:pPr>
            <a:r>
              <a:t>FitGeek's intuitive dashboard, developed with modern web technologies, provides personalized workout plans, nutrition dietary options, mental health practices, and progress tracking tools. </a:t>
            </a:r>
          </a:p>
          <a:p>
            <a:pPr marL="285750" indent="-285750" algn="just">
              <a:lnSpc>
                <a:spcPts val="2000"/>
              </a:lnSpc>
              <a:buSzPct val="100000"/>
              <a:buFont typeface="Arial"/>
              <a:buChar char="•"/>
              <a:defRPr sz="2000">
                <a:latin typeface="Times New Roman"/>
                <a:ea typeface="Times New Roman"/>
                <a:cs typeface="Times New Roman"/>
                <a:sym typeface="Times New Roman"/>
              </a:defRPr>
            </a:pPr>
            <a:r>
              <a:t>Frontend development leverages HTML, CSS, and Bootstrap for sleek and visually appealing interfaces, while also using Django framework for development. Visual Studio Code (VS Code) is chosen as the primary code editor for its popularity, robust features, and seamless integration capabilities, enhancing the team's workflow for streamlined and effective development.</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15" name="object 3"/>
          <p:cNvSpPr txBox="1"/>
          <p:nvPr/>
        </p:nvSpPr>
        <p:spPr>
          <a:xfrm>
            <a:off x="401755" y="564779"/>
            <a:ext cx="4887225" cy="8038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ts val="3300"/>
              </a:lnSpc>
              <a:defRPr b="1" sz="3000">
                <a:latin typeface="Times New Roman"/>
                <a:ea typeface="Times New Roman"/>
                <a:cs typeface="Times New Roman"/>
                <a:sym typeface="Times New Roman"/>
              </a:defRPr>
            </a:pPr>
            <a:r>
              <a:t>2.2 Design (Flow Of Modules)</a:t>
            </a:r>
          </a:p>
          <a:p>
            <a:pPr marL="285750" indent="-285750" algn="just">
              <a:lnSpc>
                <a:spcPts val="3300"/>
              </a:lnSpc>
              <a:buSzPct val="100000"/>
              <a:buFont typeface="Arial"/>
              <a:buChar char="•"/>
              <a:defRPr>
                <a:latin typeface="Times New Roman"/>
                <a:ea typeface="Times New Roman"/>
                <a:cs typeface="Times New Roman"/>
                <a:sym typeface="Times New Roman"/>
              </a:defRPr>
            </a:pPr>
            <a:r>
              <a:t>The main website architecture</a:t>
            </a:r>
          </a:p>
        </p:txBody>
      </p:sp>
      <p:pic>
        <p:nvPicPr>
          <p:cNvPr id="116" name="Picture 5" descr="Picture 5"/>
          <p:cNvPicPr>
            <a:picLocks noChangeAspect="1"/>
          </p:cNvPicPr>
          <p:nvPr/>
        </p:nvPicPr>
        <p:blipFill>
          <a:blip r:embed="rId3">
            <a:extLst/>
          </a:blip>
          <a:stretch>
            <a:fillRect/>
          </a:stretch>
        </p:blipFill>
        <p:spPr>
          <a:xfrm>
            <a:off x="2000118" y="1707650"/>
            <a:ext cx="5143764" cy="2641740"/>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19" name="object 3"/>
          <p:cNvSpPr txBox="1"/>
          <p:nvPr/>
        </p:nvSpPr>
        <p:spPr>
          <a:xfrm>
            <a:off x="401758" y="564779"/>
            <a:ext cx="8922771" cy="67609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ts val="3300"/>
              </a:lnSpc>
              <a:defRPr b="1" sz="3000">
                <a:latin typeface="Times New Roman"/>
                <a:ea typeface="Times New Roman"/>
                <a:cs typeface="Times New Roman"/>
                <a:sym typeface="Times New Roman"/>
              </a:defRPr>
            </a:pPr>
            <a:r>
              <a:t>2.2 Design Flow (Diet recommendation system)</a:t>
            </a:r>
          </a:p>
          <a:p>
            <a:pPr>
              <a:defRPr>
                <a:latin typeface="Times New Roman"/>
                <a:ea typeface="Times New Roman"/>
                <a:cs typeface="Times New Roman"/>
                <a:sym typeface="Times New Roman"/>
              </a:defRPr>
            </a:pPr>
            <a:r>
              <a:t>K-Nearest Neighbors for Diet Recommendation System</a:t>
            </a:r>
          </a:p>
        </p:txBody>
      </p:sp>
      <p:pic>
        <p:nvPicPr>
          <p:cNvPr id="120" name="WhatsApp Image 2024-03-15 at 01.50.36.jpeg" descr="WhatsApp Image 2024-03-15 at 01.50.36.jpeg"/>
          <p:cNvPicPr>
            <a:picLocks noChangeAspect="1"/>
          </p:cNvPicPr>
          <p:nvPr/>
        </p:nvPicPr>
        <p:blipFill>
          <a:blip r:embed="rId3">
            <a:extLst/>
          </a:blip>
          <a:stretch>
            <a:fillRect/>
          </a:stretch>
        </p:blipFill>
        <p:spPr>
          <a:xfrm>
            <a:off x="1079612" y="1491629"/>
            <a:ext cx="6984776" cy="331237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23" name="object 3"/>
          <p:cNvSpPr txBox="1"/>
          <p:nvPr/>
        </p:nvSpPr>
        <p:spPr>
          <a:xfrm>
            <a:off x="401755" y="564780"/>
            <a:ext cx="4887225"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2.2 Design (Flow Of Modules)</a:t>
            </a:r>
          </a:p>
        </p:txBody>
      </p:sp>
      <p:sp>
        <p:nvSpPr>
          <p:cNvPr id="124" name="object 4"/>
          <p:cNvSpPr txBox="1"/>
          <p:nvPr/>
        </p:nvSpPr>
        <p:spPr>
          <a:xfrm>
            <a:off x="514219" y="1131589"/>
            <a:ext cx="8018220" cy="253865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342900" indent="-342900" algn="just">
              <a:lnSpc>
                <a:spcPts val="2000"/>
              </a:lnSpc>
              <a:buSzPct val="100000"/>
              <a:buFont typeface="Arial"/>
              <a:buChar char="•"/>
              <a:defRPr>
                <a:latin typeface="Times New Roman"/>
                <a:ea typeface="Times New Roman"/>
                <a:cs typeface="Times New Roman"/>
                <a:sym typeface="Times New Roman"/>
              </a:defRPr>
            </a:pPr>
          </a:p>
          <a:p>
            <a:pPr algn="just">
              <a:lnSpc>
                <a:spcPts val="2000"/>
              </a:lnSpc>
              <a:defRPr>
                <a:latin typeface="Times New Roman"/>
                <a:ea typeface="Times New Roman"/>
                <a:cs typeface="Times New Roman"/>
                <a:sym typeface="Times New Roman"/>
              </a:defRPr>
            </a:pPr>
            <a:r>
              <a:t>FitGeek's sophisticated design integrates two domains: FitGeek and HealthGeek.</a:t>
            </a:r>
          </a:p>
          <a:p>
            <a:pPr algn="just">
              <a:lnSpc>
                <a:spcPts val="2000"/>
              </a:lnSpc>
              <a:defRPr>
                <a:latin typeface="Times New Roman"/>
                <a:ea typeface="Times New Roman"/>
                <a:cs typeface="Times New Roman"/>
                <a:sym typeface="Times New Roman"/>
              </a:defRPr>
            </a:pPr>
          </a:p>
          <a:p>
            <a:pPr marL="342900" indent="-342900" algn="just">
              <a:lnSpc>
                <a:spcPts val="2000"/>
              </a:lnSpc>
              <a:buSzPct val="100000"/>
              <a:buFont typeface="Arial"/>
              <a:buChar char="•"/>
              <a:defRPr b="1">
                <a:latin typeface="Times New Roman"/>
                <a:ea typeface="Times New Roman"/>
                <a:cs typeface="Times New Roman"/>
                <a:sym typeface="Times New Roman"/>
              </a:defRPr>
            </a:pPr>
            <a:r>
              <a:t>FitGeek</a:t>
            </a:r>
            <a:r>
              <a:rPr b="0"/>
              <a:t> offers modules like an Exercise Recommender, Calorie Tracker, Muscle Picker, and BMI Calculator, Diet, Trainers, Appointments.</a:t>
            </a:r>
          </a:p>
          <a:p>
            <a:pPr marL="285750" indent="-285750" algn="just">
              <a:lnSpc>
                <a:spcPts val="2000"/>
              </a:lnSpc>
              <a:buSzPct val="100000"/>
              <a:buFont typeface="Arial"/>
              <a:buChar char="•"/>
              <a:defRPr b="1">
                <a:latin typeface="Times New Roman"/>
                <a:ea typeface="Times New Roman"/>
                <a:cs typeface="Times New Roman"/>
                <a:sym typeface="Times New Roman"/>
              </a:defRPr>
            </a:pPr>
            <a:r>
              <a:t>HealthGeek</a:t>
            </a:r>
            <a:r>
              <a:rPr b="0"/>
              <a:t> includes a Hydration Calculator, Diet Recommender, Stress Level Predictor, Workout Plan and Diabetes Predictor. </a:t>
            </a:r>
          </a:p>
          <a:p>
            <a:pPr marL="285750" indent="-285750" algn="just">
              <a:lnSpc>
                <a:spcPts val="2000"/>
              </a:lnSpc>
              <a:buSzPct val="100000"/>
              <a:buFont typeface="Arial"/>
              <a:buChar char="•"/>
              <a:defRPr>
                <a:latin typeface="Times New Roman"/>
                <a:ea typeface="Times New Roman"/>
                <a:cs typeface="Times New Roman"/>
                <a:sym typeface="Times New Roman"/>
              </a:defRPr>
            </a:pPr>
          </a:p>
          <a:p>
            <a:pPr algn="just">
              <a:lnSpc>
                <a:spcPts val="2000"/>
              </a:lnSpc>
              <a:defRPr>
                <a:latin typeface="Times New Roman"/>
                <a:ea typeface="Times New Roman"/>
                <a:cs typeface="Times New Roman"/>
                <a:sym typeface="Times New Roman"/>
              </a:defRPr>
            </a:pPr>
            <a:r>
              <a:t>Seamless cross-domain integration and a secure layer ensure personalized wellness solutions. </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pic>
        <p:nvPicPr>
          <p:cNvPr id="127" name="use.drawio.png" descr="use.drawio.png"/>
          <p:cNvPicPr>
            <a:picLocks noChangeAspect="1"/>
          </p:cNvPicPr>
          <p:nvPr/>
        </p:nvPicPr>
        <p:blipFill>
          <a:blip r:embed="rId3">
            <a:extLst/>
          </a:blip>
          <a:stretch>
            <a:fillRect/>
          </a:stretch>
        </p:blipFill>
        <p:spPr>
          <a:xfrm>
            <a:off x="2664006" y="472153"/>
            <a:ext cx="3815812" cy="4578975"/>
          </a:xfrm>
          <a:prstGeom prst="rect">
            <a:avLst/>
          </a:prstGeom>
          <a:ln w="12700">
            <a:miter lim="400000"/>
          </a:ln>
        </p:spPr>
      </p:pic>
      <p:sp>
        <p:nvSpPr>
          <p:cNvPr id="128" name="object 3"/>
          <p:cNvSpPr txBox="1"/>
          <p:nvPr/>
        </p:nvSpPr>
        <p:spPr>
          <a:xfrm>
            <a:off x="398037" y="70236"/>
            <a:ext cx="4685990" cy="4176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2.3 Use Case Diagram</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object 1"/>
          <p:cNvSpPr/>
          <p:nvPr/>
        </p:nvSpPr>
        <p:spPr>
          <a:xfrm>
            <a:off x="0" y="-2"/>
            <a:ext cx="9144001" cy="5143505"/>
          </a:xfrm>
          <a:prstGeom prst="rect">
            <a:avLst/>
          </a:prstGeom>
          <a:blipFill>
            <a:blip r:embed="rId2"/>
            <a:stretch>
              <a:fillRect/>
            </a:stretch>
          </a:blipFill>
          <a:ln w="12700">
            <a:miter lim="400000"/>
          </a:ln>
        </p:spPr>
        <p:txBody>
          <a:bodyPr lIns="45718" tIns="45718" rIns="45718" bIns="45718"/>
          <a:lstStyle/>
          <a:p>
            <a:pPr/>
          </a:p>
        </p:txBody>
      </p:sp>
      <p:sp>
        <p:nvSpPr>
          <p:cNvPr id="131" name="object 3"/>
          <p:cNvSpPr txBox="1"/>
          <p:nvPr/>
        </p:nvSpPr>
        <p:spPr>
          <a:xfrm>
            <a:off x="392630" y="199134"/>
            <a:ext cx="4116884" cy="4176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2.3 Sequence Diagram</a:t>
            </a:r>
          </a:p>
        </p:txBody>
      </p:sp>
      <p:pic>
        <p:nvPicPr>
          <p:cNvPr id="132" name="Picture 8" descr="Picture 8"/>
          <p:cNvPicPr>
            <a:picLocks noChangeAspect="1"/>
          </p:cNvPicPr>
          <p:nvPr/>
        </p:nvPicPr>
        <p:blipFill>
          <a:blip r:embed="rId3">
            <a:extLst/>
          </a:blip>
          <a:stretch>
            <a:fillRect/>
          </a:stretch>
        </p:blipFill>
        <p:spPr>
          <a:xfrm>
            <a:off x="389322" y="877653"/>
            <a:ext cx="8265543" cy="3786627"/>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object 1"/>
          <p:cNvSpPr/>
          <p:nvPr/>
        </p:nvSpPr>
        <p:spPr>
          <a:xfrm>
            <a:off x="0" y="-2"/>
            <a:ext cx="9144001" cy="5143505"/>
          </a:xfrm>
          <a:prstGeom prst="rect">
            <a:avLst/>
          </a:prstGeom>
          <a:blipFill>
            <a:blip r:embed="rId2"/>
            <a:stretch>
              <a:fillRect/>
            </a:stretch>
          </a:blipFill>
          <a:ln w="12700">
            <a:miter lim="400000"/>
          </a:ln>
        </p:spPr>
        <p:txBody>
          <a:bodyPr lIns="45718" tIns="45718" rIns="45718" bIns="45718"/>
          <a:lstStyle/>
          <a:p>
            <a:pPr/>
          </a:p>
        </p:txBody>
      </p:sp>
      <p:pic>
        <p:nvPicPr>
          <p:cNvPr id="135" name="Activity diag.drawio-2.png" descr="Activity diag.drawio-2.png"/>
          <p:cNvPicPr>
            <a:picLocks noChangeAspect="1"/>
          </p:cNvPicPr>
          <p:nvPr/>
        </p:nvPicPr>
        <p:blipFill>
          <a:blip r:embed="rId3">
            <a:extLst/>
          </a:blip>
          <a:srcRect l="0" t="0" r="0" b="0"/>
          <a:stretch>
            <a:fillRect/>
          </a:stretch>
        </p:blipFill>
        <p:spPr>
          <a:xfrm>
            <a:off x="1546678" y="-1"/>
            <a:ext cx="6231713" cy="5143501"/>
          </a:xfrm>
          <a:prstGeom prst="rect">
            <a:avLst/>
          </a:prstGeom>
          <a:ln w="12700">
            <a:miter lim="400000"/>
          </a:ln>
        </p:spPr>
      </p:pic>
      <p:sp>
        <p:nvSpPr>
          <p:cNvPr id="136" name="object 3"/>
          <p:cNvSpPr txBox="1"/>
          <p:nvPr/>
        </p:nvSpPr>
        <p:spPr>
          <a:xfrm>
            <a:off x="392630" y="199134"/>
            <a:ext cx="4116884" cy="4176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2.4 Activity Diagram</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39" name="object 3"/>
          <p:cNvSpPr txBox="1"/>
          <p:nvPr/>
        </p:nvSpPr>
        <p:spPr>
          <a:xfrm>
            <a:off x="369358" y="2798433"/>
            <a:ext cx="4680986" cy="58274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4600"/>
              </a:lnSpc>
              <a:defRPr b="1" sz="4200">
                <a:solidFill>
                  <a:srgbClr val="FFFFFF"/>
                </a:solidFill>
                <a:latin typeface="Times New Roman"/>
                <a:ea typeface="Times New Roman"/>
                <a:cs typeface="Times New Roman"/>
                <a:sym typeface="Times New Roman"/>
              </a:defRPr>
            </a:lvl1pPr>
          </a:lstStyle>
          <a:p>
            <a:pPr/>
            <a:r>
              <a:t>3. Implementation</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object 1"/>
          <p:cNvSpPr/>
          <p:nvPr/>
        </p:nvSpPr>
        <p:spPr>
          <a:xfrm>
            <a:off x="-12770" y="0"/>
            <a:ext cx="9144001" cy="5143500"/>
          </a:xfrm>
          <a:prstGeom prst="rect">
            <a:avLst/>
          </a:prstGeom>
          <a:blipFill>
            <a:blip r:embed="rId2"/>
            <a:stretch>
              <a:fillRect/>
            </a:stretch>
          </a:blipFill>
          <a:ln w="12700">
            <a:miter lim="400000"/>
          </a:ln>
        </p:spPr>
        <p:txBody>
          <a:bodyPr lIns="45718" tIns="45718" rIns="45718" bIns="45718"/>
          <a:lstStyle/>
          <a:p>
            <a:pPr/>
          </a:p>
        </p:txBody>
      </p:sp>
      <p:sp>
        <p:nvSpPr>
          <p:cNvPr id="142" name="object 3"/>
          <p:cNvSpPr txBox="1"/>
          <p:nvPr/>
        </p:nvSpPr>
        <p:spPr>
          <a:xfrm>
            <a:off x="390446" y="333240"/>
            <a:ext cx="4683425"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3.1 Implementation Status</a:t>
            </a:r>
          </a:p>
        </p:txBody>
      </p:sp>
      <p:sp>
        <p:nvSpPr>
          <p:cNvPr id="143" name="object 4"/>
          <p:cNvSpPr txBox="1"/>
          <p:nvPr/>
        </p:nvSpPr>
        <p:spPr>
          <a:xfrm>
            <a:off x="530917" y="852190"/>
            <a:ext cx="7848873" cy="430990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85750" indent="-285750" algn="just">
              <a:buSzPct val="100000"/>
              <a:buFont typeface="Arial"/>
              <a:buChar char="•"/>
              <a:defRPr sz="1500">
                <a:latin typeface="Times New Roman"/>
                <a:ea typeface="Times New Roman"/>
                <a:cs typeface="Times New Roman"/>
                <a:sym typeface="Times New Roman"/>
              </a:defRPr>
            </a:pPr>
            <a:r>
              <a:t>Following features have been completed: </a:t>
            </a:r>
          </a:p>
          <a:p>
            <a:pPr algn="just">
              <a:defRPr sz="1500">
                <a:latin typeface="Times New Roman"/>
                <a:ea typeface="Times New Roman"/>
                <a:cs typeface="Times New Roman"/>
                <a:sym typeface="Times New Roman"/>
              </a:defRPr>
            </a:pPr>
            <a:r>
              <a:t>Home</a:t>
            </a:r>
          </a:p>
          <a:p>
            <a:pPr algn="just">
              <a:defRPr b="1" sz="1500">
                <a:latin typeface="Times New Roman"/>
                <a:ea typeface="Times New Roman"/>
                <a:cs typeface="Times New Roman"/>
                <a:sym typeface="Times New Roman"/>
              </a:defRPr>
            </a:pPr>
          </a:p>
          <a:p>
            <a:pPr algn="just">
              <a:defRPr b="1" sz="1500">
                <a:latin typeface="Times New Roman"/>
                <a:ea typeface="Times New Roman"/>
                <a:cs typeface="Times New Roman"/>
                <a:sym typeface="Times New Roman"/>
              </a:defRPr>
            </a:pPr>
            <a:r>
              <a:t>Fitgeek</a:t>
            </a:r>
            <a:r>
              <a:rPr b="0"/>
              <a:t>:</a:t>
            </a:r>
          </a:p>
          <a:p>
            <a:pPr marL="342900" indent="-342900" algn="just">
              <a:buSzPct val="100000"/>
              <a:buFont typeface="Times New Roman"/>
              <a:buChar char="❑"/>
              <a:defRPr sz="1500">
                <a:latin typeface="Times New Roman"/>
                <a:ea typeface="Times New Roman"/>
                <a:cs typeface="Times New Roman"/>
                <a:sym typeface="Times New Roman"/>
              </a:defRPr>
            </a:pPr>
            <a:r>
              <a:t>Muscle picker</a:t>
            </a:r>
          </a:p>
          <a:p>
            <a:pPr marL="342900" indent="-342900" algn="just">
              <a:buSzPct val="100000"/>
              <a:buFont typeface="Times New Roman"/>
              <a:buChar char="❑"/>
              <a:defRPr sz="1500">
                <a:latin typeface="Times New Roman"/>
                <a:ea typeface="Times New Roman"/>
                <a:cs typeface="Times New Roman"/>
                <a:sym typeface="Times New Roman"/>
              </a:defRPr>
            </a:pPr>
            <a:r>
              <a:t>Appointments</a:t>
            </a:r>
          </a:p>
          <a:p>
            <a:pPr marL="342900" indent="-342900" algn="just">
              <a:buSzPct val="100000"/>
              <a:buFont typeface="Times New Roman"/>
              <a:buChar char="❑"/>
              <a:defRPr sz="1500">
                <a:latin typeface="Times New Roman"/>
                <a:ea typeface="Times New Roman"/>
                <a:cs typeface="Times New Roman"/>
                <a:sym typeface="Times New Roman"/>
              </a:defRPr>
            </a:pPr>
            <a:r>
              <a:t>Diet</a:t>
            </a:r>
          </a:p>
          <a:p>
            <a:pPr marL="342900" indent="-342900" algn="just">
              <a:buSzPct val="100000"/>
              <a:buFont typeface="Times New Roman"/>
              <a:buChar char="❑"/>
              <a:defRPr sz="1500">
                <a:latin typeface="Times New Roman"/>
                <a:ea typeface="Times New Roman"/>
                <a:cs typeface="Times New Roman"/>
                <a:sym typeface="Times New Roman"/>
              </a:defRPr>
            </a:pPr>
            <a:r>
              <a:t>Dashboard</a:t>
            </a:r>
          </a:p>
          <a:p>
            <a:pPr marL="342900" indent="-342900" algn="just">
              <a:buSzPct val="100000"/>
              <a:buFont typeface="Times New Roman"/>
              <a:buChar char="❑"/>
              <a:defRPr sz="1500">
                <a:latin typeface="Times New Roman"/>
                <a:ea typeface="Times New Roman"/>
                <a:cs typeface="Times New Roman"/>
                <a:sym typeface="Times New Roman"/>
              </a:defRPr>
            </a:pPr>
            <a:r>
              <a:t>Calorie Tracker</a:t>
            </a:r>
          </a:p>
          <a:p>
            <a:pPr marL="342900" indent="-342900" algn="just">
              <a:buSzPct val="100000"/>
              <a:buFont typeface="Times New Roman"/>
              <a:buChar char="❑"/>
              <a:defRPr sz="1500">
                <a:latin typeface="Times New Roman"/>
                <a:ea typeface="Times New Roman"/>
                <a:cs typeface="Times New Roman"/>
                <a:sym typeface="Times New Roman"/>
              </a:defRPr>
            </a:pPr>
            <a:r>
              <a:t>Exercises tab</a:t>
            </a:r>
          </a:p>
          <a:p>
            <a:pPr marL="342900" indent="-342900" algn="just">
              <a:buSzPct val="100000"/>
              <a:buFont typeface="Times New Roman"/>
              <a:buChar char="❑"/>
              <a:defRPr sz="1500">
                <a:latin typeface="Times New Roman"/>
                <a:ea typeface="Times New Roman"/>
                <a:cs typeface="Times New Roman"/>
                <a:sym typeface="Times New Roman"/>
              </a:defRPr>
            </a:pPr>
            <a:r>
              <a:t>BMI calculator</a:t>
            </a:r>
          </a:p>
          <a:p>
            <a:pPr algn="just">
              <a:defRPr sz="1500">
                <a:latin typeface="Times New Roman"/>
                <a:ea typeface="Times New Roman"/>
                <a:cs typeface="Times New Roman"/>
                <a:sym typeface="Times New Roman"/>
              </a:defRPr>
            </a:pPr>
          </a:p>
          <a:p>
            <a:pPr algn="just">
              <a:defRPr b="1" sz="1500">
                <a:latin typeface="Times New Roman"/>
                <a:ea typeface="Times New Roman"/>
                <a:cs typeface="Times New Roman"/>
                <a:sym typeface="Times New Roman"/>
              </a:defRPr>
            </a:pPr>
            <a:r>
              <a:t>Healthgeek:</a:t>
            </a:r>
          </a:p>
          <a:p>
            <a:pPr marL="285750" indent="-285750" algn="just">
              <a:buSzPct val="100000"/>
              <a:buFont typeface="Times New Roman"/>
              <a:buChar char="❑"/>
              <a:defRPr sz="1500">
                <a:latin typeface="Times New Roman"/>
                <a:ea typeface="Times New Roman"/>
                <a:cs typeface="Times New Roman"/>
                <a:sym typeface="Times New Roman"/>
              </a:defRPr>
            </a:pPr>
            <a:r>
              <a:t>Diet Recommendation system (Automatic and Custom)</a:t>
            </a:r>
          </a:p>
          <a:p>
            <a:pPr marL="285750" indent="-285750" algn="just">
              <a:buSzPct val="100000"/>
              <a:buFont typeface="Times New Roman"/>
              <a:buChar char="❑"/>
              <a:defRPr sz="1500">
                <a:latin typeface="Times New Roman"/>
                <a:ea typeface="Times New Roman"/>
                <a:cs typeface="Times New Roman"/>
                <a:sym typeface="Times New Roman"/>
              </a:defRPr>
            </a:pPr>
            <a:r>
              <a:t>Exercise Recommendation System (Workout Plan)</a:t>
            </a:r>
          </a:p>
          <a:p>
            <a:pPr marL="285750" indent="-285750" algn="just">
              <a:buSzPct val="100000"/>
              <a:buFont typeface="Times New Roman"/>
              <a:buChar char="❑"/>
              <a:defRPr sz="1500">
                <a:latin typeface="Times New Roman"/>
                <a:ea typeface="Times New Roman"/>
                <a:cs typeface="Times New Roman"/>
                <a:sym typeface="Times New Roman"/>
              </a:defRPr>
            </a:pPr>
            <a:r>
              <a:t>Stress level determination</a:t>
            </a:r>
          </a:p>
          <a:p>
            <a:pPr marL="285750" indent="-285750" algn="just">
              <a:buSzPct val="100000"/>
              <a:buFont typeface="Times New Roman"/>
              <a:buChar char="❑"/>
              <a:defRPr sz="1500">
                <a:latin typeface="Times New Roman"/>
                <a:ea typeface="Times New Roman"/>
                <a:cs typeface="Times New Roman"/>
                <a:sym typeface="Times New Roman"/>
              </a:defRPr>
            </a:pPr>
            <a:r>
              <a:t>Hydration Calculator</a:t>
            </a:r>
          </a:p>
          <a:p>
            <a:pPr algn="just">
              <a:defRPr sz="1500">
                <a:latin typeface="Times New Roman"/>
                <a:ea typeface="Times New Roman"/>
                <a:cs typeface="Times New Roman"/>
                <a:sym typeface="Times New Roman"/>
              </a:defRPr>
            </a:pPr>
          </a:p>
          <a:p>
            <a:pPr marL="285750" indent="-285750" algn="just">
              <a:buSzPct val="100000"/>
              <a:buFont typeface="Times New Roman"/>
              <a:buChar char="❑"/>
              <a:defRPr sz="1500">
                <a:latin typeface="Times New Roman"/>
                <a:ea typeface="Times New Roman"/>
                <a:cs typeface="Times New Roman"/>
                <a:sym typeface="Times New Roman"/>
              </a:defRPr>
            </a:pP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46" name="object 3"/>
          <p:cNvSpPr txBox="1"/>
          <p:nvPr/>
        </p:nvSpPr>
        <p:spPr>
          <a:xfrm>
            <a:off x="602638" y="2719590"/>
            <a:ext cx="2372469" cy="58274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4600"/>
              </a:lnSpc>
              <a:defRPr b="1" sz="4200">
                <a:solidFill>
                  <a:srgbClr val="FFFBF0"/>
                </a:solidFill>
                <a:latin typeface="Times New Roman"/>
                <a:ea typeface="Times New Roman"/>
                <a:cs typeface="Times New Roman"/>
                <a:sym typeface="Times New Roman"/>
              </a:defRPr>
            </a:lvl1pPr>
          </a:lstStyle>
          <a:p>
            <a:pPr/>
            <a:r>
              <a:t>4. Result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45" name="object 3"/>
          <p:cNvSpPr txBox="1"/>
          <p:nvPr/>
        </p:nvSpPr>
        <p:spPr>
          <a:xfrm>
            <a:off x="738288" y="2752120"/>
            <a:ext cx="7819467" cy="55692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4400"/>
              </a:lnSpc>
              <a:defRPr b="1" sz="4000">
                <a:solidFill>
                  <a:srgbClr val="FFFBF0"/>
                </a:solidFill>
                <a:latin typeface="Times New Roman"/>
                <a:ea typeface="Times New Roman"/>
                <a:cs typeface="Times New Roman"/>
                <a:sym typeface="Times New Roman"/>
              </a:defRPr>
            </a:lvl1pPr>
          </a:lstStyle>
          <a:p>
            <a:pPr/>
            <a:r>
              <a:t>1.Project Conception and Initiation</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object 1"/>
          <p:cNvSpPr/>
          <p:nvPr/>
        </p:nvSpPr>
        <p:spPr>
          <a:xfrm>
            <a:off x="-12770" y="0"/>
            <a:ext cx="9144001" cy="5143500"/>
          </a:xfrm>
          <a:prstGeom prst="rect">
            <a:avLst/>
          </a:prstGeom>
          <a:blipFill>
            <a:blip r:embed="rId2"/>
            <a:stretch>
              <a:fillRect/>
            </a:stretch>
          </a:blipFill>
          <a:ln w="12700">
            <a:miter lim="400000"/>
          </a:ln>
        </p:spPr>
        <p:txBody>
          <a:bodyPr lIns="45718" tIns="45718" rIns="45718" bIns="45718"/>
          <a:lstStyle/>
          <a:p>
            <a:pPr/>
          </a:p>
        </p:txBody>
      </p:sp>
      <p:pic>
        <p:nvPicPr>
          <p:cNvPr id="149" name="Screenshot 2024-04-05 at 12.37.56 AM.png" descr="Screenshot 2024-04-05 at 12.37.56 AM.png"/>
          <p:cNvPicPr>
            <a:picLocks noChangeAspect="1"/>
          </p:cNvPicPr>
          <p:nvPr/>
        </p:nvPicPr>
        <p:blipFill>
          <a:blip r:embed="rId3">
            <a:extLst/>
          </a:blip>
          <a:srcRect l="0" t="0" r="11994" b="0"/>
          <a:stretch>
            <a:fillRect/>
          </a:stretch>
        </p:blipFill>
        <p:spPr>
          <a:xfrm>
            <a:off x="4914374" y="633911"/>
            <a:ext cx="4136805" cy="3175255"/>
          </a:xfrm>
          <a:prstGeom prst="rect">
            <a:avLst/>
          </a:prstGeom>
          <a:ln w="12700">
            <a:solidFill>
              <a:srgbClr val="000000"/>
            </a:solidFill>
            <a:miter lim="400000"/>
          </a:ln>
        </p:spPr>
      </p:pic>
      <p:pic>
        <p:nvPicPr>
          <p:cNvPr id="150" name="Screenshot 2024-04-05 at 12.37.01 AM.png" descr="Screenshot 2024-04-05 at 12.37.01 AM.png"/>
          <p:cNvPicPr>
            <a:picLocks noChangeAspect="1"/>
          </p:cNvPicPr>
          <p:nvPr/>
        </p:nvPicPr>
        <p:blipFill>
          <a:blip r:embed="rId4">
            <a:extLst/>
          </a:blip>
          <a:stretch>
            <a:fillRect/>
          </a:stretch>
        </p:blipFill>
        <p:spPr>
          <a:xfrm>
            <a:off x="70111" y="629780"/>
            <a:ext cx="4713056" cy="3183653"/>
          </a:xfrm>
          <a:prstGeom prst="rect">
            <a:avLst/>
          </a:prstGeom>
          <a:ln w="12700">
            <a:solidFill>
              <a:srgbClr val="000000"/>
            </a:solidFill>
            <a:miter lim="400000"/>
          </a:ln>
        </p:spPr>
      </p:pic>
      <p:sp>
        <p:nvSpPr>
          <p:cNvPr id="151" name="Homepage"/>
          <p:cNvSpPr txBox="1"/>
          <p:nvPr/>
        </p:nvSpPr>
        <p:spPr>
          <a:xfrm>
            <a:off x="1815363" y="3888478"/>
            <a:ext cx="764265" cy="275463"/>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latin typeface="Times New Roman"/>
                <a:ea typeface="Times New Roman"/>
                <a:cs typeface="Times New Roman"/>
                <a:sym typeface="Times New Roman"/>
              </a:defRPr>
            </a:lvl1pPr>
          </a:lstStyle>
          <a:p>
            <a:pPr/>
            <a:r>
              <a:t>Homepage</a:t>
            </a:r>
          </a:p>
        </p:txBody>
      </p:sp>
      <p:sp>
        <p:nvSpPr>
          <p:cNvPr id="152" name="About HealthGeek"/>
          <p:cNvSpPr txBox="1"/>
          <p:nvPr/>
        </p:nvSpPr>
        <p:spPr>
          <a:xfrm>
            <a:off x="6471372" y="3888478"/>
            <a:ext cx="1251007" cy="275463"/>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latin typeface="Times New Roman"/>
                <a:ea typeface="Times New Roman"/>
                <a:cs typeface="Times New Roman"/>
                <a:sym typeface="Times New Roman"/>
              </a:defRPr>
            </a:lvl1pPr>
          </a:lstStyle>
          <a:p>
            <a:pPr/>
            <a:r>
              <a:t>About HealthGeek</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object 1"/>
          <p:cNvSpPr/>
          <p:nvPr/>
        </p:nvSpPr>
        <p:spPr>
          <a:xfrm>
            <a:off x="-12770" y="0"/>
            <a:ext cx="9144001" cy="5143500"/>
          </a:xfrm>
          <a:prstGeom prst="rect">
            <a:avLst/>
          </a:prstGeom>
          <a:blipFill>
            <a:blip r:embed="rId2"/>
            <a:stretch>
              <a:fillRect/>
            </a:stretch>
          </a:blipFill>
          <a:ln w="12700">
            <a:miter lim="400000"/>
          </a:ln>
        </p:spPr>
        <p:txBody>
          <a:bodyPr lIns="45718" tIns="45718" rIns="45718" bIns="45718"/>
          <a:lstStyle/>
          <a:p>
            <a:pPr/>
          </a:p>
        </p:txBody>
      </p:sp>
      <p:pic>
        <p:nvPicPr>
          <p:cNvPr id="155" name="ss (dragged).pdf" descr="ss (dragged).pdf"/>
          <p:cNvPicPr>
            <a:picLocks noChangeAspect="1"/>
          </p:cNvPicPr>
          <p:nvPr/>
        </p:nvPicPr>
        <p:blipFill>
          <a:blip r:embed="rId3">
            <a:extLst/>
          </a:blip>
          <a:srcRect l="19089" t="0" r="0" b="0"/>
          <a:stretch>
            <a:fillRect/>
          </a:stretch>
        </p:blipFill>
        <p:spPr>
          <a:xfrm>
            <a:off x="4513941" y="822649"/>
            <a:ext cx="4507894" cy="3078785"/>
          </a:xfrm>
          <a:prstGeom prst="rect">
            <a:avLst/>
          </a:prstGeom>
          <a:ln w="12700">
            <a:solidFill>
              <a:srgbClr val="000000"/>
            </a:solidFill>
            <a:miter lim="400000"/>
          </a:ln>
        </p:spPr>
      </p:pic>
      <p:pic>
        <p:nvPicPr>
          <p:cNvPr id="156" name="ss (dragged).pdf" descr="ss (dragged).pdf"/>
          <p:cNvPicPr>
            <a:picLocks noChangeAspect="1"/>
          </p:cNvPicPr>
          <p:nvPr/>
        </p:nvPicPr>
        <p:blipFill>
          <a:blip r:embed="rId4">
            <a:extLst/>
          </a:blip>
          <a:srcRect l="18926" t="0" r="3386" b="0"/>
          <a:stretch>
            <a:fillRect/>
          </a:stretch>
        </p:blipFill>
        <p:spPr>
          <a:xfrm>
            <a:off x="96810" y="822649"/>
            <a:ext cx="4328527" cy="3079071"/>
          </a:xfrm>
          <a:prstGeom prst="rect">
            <a:avLst/>
          </a:prstGeom>
          <a:ln w="12700">
            <a:solidFill>
              <a:srgbClr val="000000"/>
            </a:solidFill>
            <a:miter lim="400000"/>
          </a:ln>
        </p:spPr>
      </p:pic>
      <p:sp>
        <p:nvSpPr>
          <p:cNvPr id="157" name="Atomatic Diet Recommendation"/>
          <p:cNvSpPr txBox="1"/>
          <p:nvPr/>
        </p:nvSpPr>
        <p:spPr>
          <a:xfrm>
            <a:off x="3529591" y="4028893"/>
            <a:ext cx="2084817" cy="275463"/>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latin typeface="Times New Roman"/>
                <a:ea typeface="Times New Roman"/>
                <a:cs typeface="Times New Roman"/>
                <a:sym typeface="Times New Roman"/>
              </a:defRPr>
            </a:lvl1pPr>
          </a:lstStyle>
          <a:p>
            <a:pPr/>
            <a:r>
              <a:t>Atomatic Diet Recommendation</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object 1"/>
          <p:cNvSpPr/>
          <p:nvPr/>
        </p:nvSpPr>
        <p:spPr>
          <a:xfrm>
            <a:off x="-12770" y="0"/>
            <a:ext cx="9144001" cy="5143500"/>
          </a:xfrm>
          <a:prstGeom prst="rect">
            <a:avLst/>
          </a:prstGeom>
          <a:blipFill>
            <a:blip r:embed="rId2"/>
            <a:stretch>
              <a:fillRect/>
            </a:stretch>
          </a:blipFill>
          <a:ln w="12700">
            <a:miter lim="400000"/>
          </a:ln>
        </p:spPr>
        <p:txBody>
          <a:bodyPr lIns="45718" tIns="45718" rIns="45718" bIns="45718"/>
          <a:lstStyle/>
          <a:p>
            <a:pPr/>
          </a:p>
        </p:txBody>
      </p:sp>
      <p:pic>
        <p:nvPicPr>
          <p:cNvPr id="160" name="ss (dragged).pdf" descr="ss (dragged).pdf"/>
          <p:cNvPicPr>
            <a:picLocks noChangeAspect="1"/>
          </p:cNvPicPr>
          <p:nvPr/>
        </p:nvPicPr>
        <p:blipFill>
          <a:blip r:embed="rId3">
            <a:extLst/>
          </a:blip>
          <a:stretch>
            <a:fillRect/>
          </a:stretch>
        </p:blipFill>
        <p:spPr>
          <a:xfrm>
            <a:off x="167669" y="660114"/>
            <a:ext cx="5343955" cy="3380186"/>
          </a:xfrm>
          <a:prstGeom prst="rect">
            <a:avLst/>
          </a:prstGeom>
          <a:ln w="12700">
            <a:miter lim="400000"/>
          </a:ln>
        </p:spPr>
      </p:pic>
      <p:pic>
        <p:nvPicPr>
          <p:cNvPr id="161" name="ss (dragged).pdf" descr="ss (dragged).pdf"/>
          <p:cNvPicPr>
            <a:picLocks noChangeAspect="1"/>
          </p:cNvPicPr>
          <p:nvPr/>
        </p:nvPicPr>
        <p:blipFill>
          <a:blip r:embed="rId4">
            <a:extLst/>
          </a:blip>
          <a:srcRect l="37191" t="0" r="0" b="0"/>
          <a:stretch>
            <a:fillRect/>
          </a:stretch>
        </p:blipFill>
        <p:spPr>
          <a:xfrm>
            <a:off x="5619957" y="660114"/>
            <a:ext cx="3356545" cy="3380288"/>
          </a:xfrm>
          <a:prstGeom prst="rect">
            <a:avLst/>
          </a:prstGeom>
          <a:ln w="12700">
            <a:miter lim="400000"/>
          </a:ln>
        </p:spPr>
      </p:pic>
      <p:sp>
        <p:nvSpPr>
          <p:cNvPr id="162" name="Stress Level Determination"/>
          <p:cNvSpPr txBox="1"/>
          <p:nvPr/>
        </p:nvSpPr>
        <p:spPr>
          <a:xfrm>
            <a:off x="3686195" y="4106605"/>
            <a:ext cx="1771608" cy="275463"/>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latin typeface="Times New Roman"/>
                <a:ea typeface="Times New Roman"/>
                <a:cs typeface="Times New Roman"/>
                <a:sym typeface="Times New Roman"/>
              </a:defRPr>
            </a:lvl1pPr>
          </a:lstStyle>
          <a:p>
            <a:pPr/>
            <a:r>
              <a:t>Stress Level Determination</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65" name="object 3"/>
          <p:cNvSpPr txBox="1"/>
          <p:nvPr/>
        </p:nvSpPr>
        <p:spPr>
          <a:xfrm>
            <a:off x="602638" y="2079512"/>
            <a:ext cx="6542893" cy="120504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ts val="4600"/>
              </a:lnSpc>
              <a:defRPr b="1" sz="4200">
                <a:solidFill>
                  <a:srgbClr val="FFFBF0"/>
                </a:solidFill>
                <a:latin typeface="Times New Roman"/>
                <a:ea typeface="Times New Roman"/>
                <a:cs typeface="Times New Roman"/>
                <a:sym typeface="Times New Roman"/>
              </a:defRPr>
            </a:pPr>
            <a:r>
              <a:t>5. Conclusion and Future</a:t>
            </a:r>
          </a:p>
          <a:p>
            <a:pPr algn="just">
              <a:lnSpc>
                <a:spcPts val="4600"/>
              </a:lnSpc>
              <a:spcBef>
                <a:spcPts val="300"/>
              </a:spcBef>
              <a:defRPr b="1" sz="4200">
                <a:solidFill>
                  <a:srgbClr val="FFFBF0"/>
                </a:solidFill>
                <a:latin typeface="Times New Roman"/>
                <a:ea typeface="Times New Roman"/>
                <a:cs typeface="Times New Roman"/>
                <a:sym typeface="Times New Roman"/>
              </a:defRPr>
            </a:pPr>
            <a:r>
              <a:t>Scope</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object 1"/>
          <p:cNvSpPr/>
          <p:nvPr/>
        </p:nvSpPr>
        <p:spPr>
          <a:xfrm>
            <a:off x="-12770" y="0"/>
            <a:ext cx="9144001" cy="5143500"/>
          </a:xfrm>
          <a:prstGeom prst="rect">
            <a:avLst/>
          </a:prstGeom>
          <a:blipFill>
            <a:blip r:embed="rId2"/>
            <a:stretch>
              <a:fillRect/>
            </a:stretch>
          </a:blipFill>
          <a:ln w="12700">
            <a:miter lim="400000"/>
          </a:ln>
        </p:spPr>
        <p:txBody>
          <a:bodyPr lIns="45718" tIns="45718" rIns="45718" bIns="45718"/>
          <a:lstStyle/>
          <a:p>
            <a:pPr/>
          </a:p>
        </p:txBody>
      </p:sp>
      <p:sp>
        <p:nvSpPr>
          <p:cNvPr id="168" name="5.1 Conclusion &amp; Future Scope"/>
          <p:cNvSpPr txBox="1"/>
          <p:nvPr>
            <p:ph type="title"/>
          </p:nvPr>
        </p:nvSpPr>
        <p:spPr>
          <a:xfrm>
            <a:off x="395536" y="339502"/>
            <a:ext cx="7056785" cy="461665"/>
          </a:xfrm>
          <a:prstGeom prst="rect">
            <a:avLst/>
          </a:prstGeom>
        </p:spPr>
        <p:txBody>
          <a:bodyPr/>
          <a:lstStyle>
            <a:lvl1pPr>
              <a:defRPr b="1" sz="3000">
                <a:latin typeface="Times New Roman"/>
                <a:ea typeface="Times New Roman"/>
                <a:cs typeface="Times New Roman"/>
                <a:sym typeface="Times New Roman"/>
              </a:defRPr>
            </a:lvl1pPr>
          </a:lstStyle>
          <a:p>
            <a:pPr/>
            <a:r>
              <a:t>5.1 Conclusion &amp; Future Scope</a:t>
            </a:r>
          </a:p>
        </p:txBody>
      </p:sp>
      <p:sp>
        <p:nvSpPr>
          <p:cNvPr id="169" name="In conclusion, FitGeek stands at the forefront of the health and wellness revolution, demonstrating the transformative potential of technology.…"/>
          <p:cNvSpPr txBox="1"/>
          <p:nvPr>
            <p:ph type="body" idx="1"/>
          </p:nvPr>
        </p:nvSpPr>
        <p:spPr>
          <a:xfrm>
            <a:off x="323527" y="987574"/>
            <a:ext cx="8496946" cy="2616102"/>
          </a:xfrm>
          <a:prstGeom prst="rect">
            <a:avLst/>
          </a:prstGeom>
        </p:spPr>
        <p:txBody>
          <a:bodyPr/>
          <a:lstStyle/>
          <a:p>
            <a:pPr algn="just">
              <a:defRPr sz="1700">
                <a:latin typeface="Times New Roman"/>
                <a:ea typeface="Times New Roman"/>
                <a:cs typeface="Times New Roman"/>
                <a:sym typeface="Times New Roman"/>
              </a:defRPr>
            </a:pPr>
          </a:p>
          <a:p>
            <a:pPr algn="just">
              <a:defRPr sz="1700">
                <a:latin typeface="Times New Roman"/>
                <a:ea typeface="Times New Roman"/>
                <a:cs typeface="Times New Roman"/>
                <a:sym typeface="Times New Roman"/>
              </a:defRPr>
            </a:pPr>
            <a:r>
              <a:t>In wrapping up, FitGeek is really leading the charge in this whole health and wellness revolution, showing us just how much technology can do for our well-being. With its personalized fitness plans, cool interactive tools, and supportive community vibe, FitGeek is giving people the power to take control of their health like never before. It's like having your own personal coach right in your pocket, making getting fit easier, more fun, and safer for folks all around the world. Plus, with those fancy algorithms and loads of helpful content, FitGeek has created this awesome all-in-one place where anyone can start their wellness journey with total confidence.</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72" name="Title 1"/>
          <p:cNvSpPr txBox="1"/>
          <p:nvPr>
            <p:ph type="ctrTitle"/>
          </p:nvPr>
        </p:nvSpPr>
        <p:spPr>
          <a:xfrm>
            <a:off x="395536" y="339502"/>
            <a:ext cx="7056785" cy="461665"/>
          </a:xfrm>
          <a:prstGeom prst="rect">
            <a:avLst/>
          </a:prstGeom>
        </p:spPr>
        <p:txBody>
          <a:bodyPr/>
          <a:lstStyle>
            <a:lvl1pPr>
              <a:defRPr b="1" sz="3000">
                <a:latin typeface="Times New Roman"/>
                <a:ea typeface="Times New Roman"/>
                <a:cs typeface="Times New Roman"/>
                <a:sym typeface="Times New Roman"/>
              </a:defRPr>
            </a:lvl1pPr>
          </a:lstStyle>
          <a:p>
            <a:pPr/>
            <a:r>
              <a:t>5.1 Conclusion &amp; Future Scope</a:t>
            </a:r>
          </a:p>
        </p:txBody>
      </p:sp>
      <p:sp>
        <p:nvSpPr>
          <p:cNvPr id="173" name="Text Placeholder 2"/>
          <p:cNvSpPr txBox="1"/>
          <p:nvPr>
            <p:ph type="subTitle" idx="1"/>
          </p:nvPr>
        </p:nvSpPr>
        <p:spPr>
          <a:xfrm>
            <a:off x="323527" y="987571"/>
            <a:ext cx="8064897" cy="3877992"/>
          </a:xfrm>
          <a:prstGeom prst="rect">
            <a:avLst/>
          </a:prstGeom>
        </p:spPr>
        <p:txBody>
          <a:bodyPr/>
          <a:lstStyle>
            <a:lvl1pPr algn="just">
              <a:defRPr>
                <a:latin typeface="Times New Roman"/>
                <a:ea typeface="Times New Roman"/>
                <a:cs typeface="Times New Roman"/>
                <a:sym typeface="Times New Roman"/>
              </a:defRPr>
            </a:lvl1pPr>
          </a:lstStyle>
          <a:p>
            <a:pPr/>
            <a:r>
              <a:t>Looking forward, we at FitGeek see a bright future ahead. We're excited about the possibilities of refining our algorithms even further to offer more personalized and effective fitness plans for each user. Additionally, integrating more health metrics and collaborative features with wearables is on our radar to enhance the overall user experience. We're also keen on establishing partnerships with healthcare providers, leveraging the insights from our data to promote preventive health measures. Furthermore, we're exploring avenues to expand our content to cover emerging wellness trends and exploring immersive technologies like augmented reality to elevate workout experiences. Our dedication to accuracy, user-centric design, and data security positions us as a pioneering force in the evolving landscape of health technology. We're committed to ongoing innovation, striving to improve lives through comprehensive well-being solutions.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76" name="object 4"/>
          <p:cNvSpPr txBox="1"/>
          <p:nvPr/>
        </p:nvSpPr>
        <p:spPr>
          <a:xfrm>
            <a:off x="481053" y="645722"/>
            <a:ext cx="8483435" cy="481640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2000"/>
              </a:lnSpc>
              <a:defRPr sz="1500">
                <a:latin typeface="Times New Roman"/>
                <a:ea typeface="Times New Roman"/>
                <a:cs typeface="Times New Roman"/>
                <a:sym typeface="Times New Roman"/>
              </a:defRPr>
            </a:pPr>
            <a:r>
              <a:t>[1] Dipankar Das; Shiva Murthy Busetty, ”Strength Training: A Fitness Application for Indoor Based Exercise Recognition and Comfort Analysis,” Automatic indoor exercise recognition and comfort analysis system with 95.3 accuracy for activity recognition and 99.4 accuracy for repetition count. [Online].</a:t>
            </a:r>
          </a:p>
          <a:p>
            <a:pPr>
              <a:lnSpc>
                <a:spcPts val="2000"/>
              </a:lnSpc>
              <a:defRPr sz="1500">
                <a:latin typeface="Times New Roman"/>
                <a:ea typeface="Times New Roman"/>
                <a:cs typeface="Times New Roman"/>
                <a:sym typeface="Times New Roman"/>
              </a:defRPr>
            </a:pPr>
          </a:p>
          <a:p>
            <a:pPr>
              <a:lnSpc>
                <a:spcPts val="2000"/>
              </a:lnSpc>
              <a:defRPr sz="1500">
                <a:latin typeface="Times New Roman"/>
                <a:ea typeface="Times New Roman"/>
                <a:cs typeface="Times New Roman"/>
                <a:sym typeface="Times New Roman"/>
              </a:defRPr>
            </a:pPr>
            <a:r>
              <a:t>[2] N. Jain, A. K. Sharma, and N. Khare, ”Comprehensive Study of Routing Protocols in Mobile Ad Hoc Networks,” 2020 Second International Conference on Inventive Research in Computing Applications (ICIRCA), Coimbatore, India, 2020, pp. 635-640, doi: 10.1109/ICIRCA49882.2020.10074213.</a:t>
            </a:r>
          </a:p>
          <a:p>
            <a:pPr>
              <a:lnSpc>
                <a:spcPts val="2000"/>
              </a:lnSpc>
              <a:defRPr sz="1500">
                <a:latin typeface="Times New Roman"/>
                <a:ea typeface="Times New Roman"/>
                <a:cs typeface="Times New Roman"/>
                <a:sym typeface="Times New Roman"/>
              </a:defRPr>
            </a:pPr>
          </a:p>
          <a:p>
            <a:pPr>
              <a:lnSpc>
                <a:spcPts val="2000"/>
              </a:lnSpc>
              <a:defRPr sz="1500">
                <a:latin typeface="Times New Roman"/>
                <a:ea typeface="Times New Roman"/>
                <a:cs typeface="Times New Roman"/>
                <a:sym typeface="Times New Roman"/>
              </a:defRPr>
            </a:pPr>
            <a:r>
              <a:t>[3] S. Kumar, R. Chauhan and N. Kumar, ”Survey and Comparative Analysis of Energy Efficient MAC Protocols for WSN,” 2020 International Conference on Smart</a:t>
            </a:r>
          </a:p>
          <a:p>
            <a:pPr>
              <a:lnSpc>
                <a:spcPts val="2000"/>
              </a:lnSpc>
              <a:defRPr sz="1500">
                <a:latin typeface="Times New Roman"/>
                <a:ea typeface="Times New Roman"/>
                <a:cs typeface="Times New Roman"/>
                <a:sym typeface="Times New Roman"/>
              </a:defRPr>
            </a:pPr>
            <a:r>
              <a:t>Electronics and Communication (ICOSEC), Trichy, India, 2020, pp. 647-651, doi:</a:t>
            </a:r>
          </a:p>
          <a:p>
            <a:pPr>
              <a:lnSpc>
                <a:spcPts val="2000"/>
              </a:lnSpc>
              <a:defRPr sz="1500">
                <a:latin typeface="Times New Roman"/>
                <a:ea typeface="Times New Roman"/>
                <a:cs typeface="Times New Roman"/>
                <a:sym typeface="Times New Roman"/>
              </a:defRPr>
            </a:pPr>
            <a:r>
              <a:t>10.1109/ICOSEC49091. 2020.9195622.</a:t>
            </a:r>
          </a:p>
          <a:p>
            <a:pPr>
              <a:lnSpc>
                <a:spcPts val="2000"/>
              </a:lnSpc>
              <a:defRPr sz="1500">
                <a:latin typeface="Times New Roman"/>
                <a:ea typeface="Times New Roman"/>
                <a:cs typeface="Times New Roman"/>
                <a:sym typeface="Times New Roman"/>
              </a:defRPr>
            </a:pPr>
          </a:p>
          <a:p>
            <a:pPr>
              <a:lnSpc>
                <a:spcPts val="2000"/>
              </a:lnSpc>
              <a:defRPr sz="1500">
                <a:latin typeface="Times New Roman"/>
                <a:ea typeface="Times New Roman"/>
                <a:cs typeface="Times New Roman"/>
                <a:sym typeface="Times New Roman"/>
              </a:defRPr>
            </a:pPr>
            <a:r>
              <a:t>[4] S. Raza, M. Akbar, M. Akhtar, M. Ismail, and M. J. Gondal, ”Energy-Efficient</a:t>
            </a:r>
          </a:p>
          <a:p>
            <a:pPr>
              <a:lnSpc>
                <a:spcPts val="2000"/>
              </a:lnSpc>
              <a:defRPr sz="1500">
                <a:latin typeface="Times New Roman"/>
                <a:ea typeface="Times New Roman"/>
                <a:cs typeface="Times New Roman"/>
                <a:sym typeface="Times New Roman"/>
              </a:defRPr>
            </a:pPr>
            <a:r>
              <a:t>Routing Protocols in Wireless Sensor Networks: A Survey,” 2021 IEEE Access, vol. 9, pp. 29526-29548, 2021, doi: 10.1109/ACCESS.2021.3066002.</a:t>
            </a:r>
          </a:p>
          <a:p>
            <a:pPr>
              <a:lnSpc>
                <a:spcPts val="2000"/>
              </a:lnSpc>
              <a:defRPr sz="1500">
                <a:latin typeface="Times New Roman"/>
                <a:ea typeface="Times New Roman"/>
                <a:cs typeface="Times New Roman"/>
                <a:sym typeface="Times New Roman"/>
              </a:defRPr>
            </a:pPr>
          </a:p>
          <a:p>
            <a:pPr>
              <a:lnSpc>
                <a:spcPts val="2000"/>
              </a:lnSpc>
              <a:defRPr sz="1500">
                <a:latin typeface="Times New Roman"/>
                <a:ea typeface="Times New Roman"/>
                <a:cs typeface="Times New Roman"/>
                <a:sym typeface="Times New Roman"/>
              </a:defRPr>
            </a:pPr>
          </a:p>
        </p:txBody>
      </p:sp>
      <p:sp>
        <p:nvSpPr>
          <p:cNvPr id="177" name="References"/>
          <p:cNvSpPr txBox="1"/>
          <p:nvPr>
            <p:ph type="title"/>
          </p:nvPr>
        </p:nvSpPr>
        <p:spPr>
          <a:xfrm>
            <a:off x="486070" y="171364"/>
            <a:ext cx="7056785" cy="461671"/>
          </a:xfrm>
          <a:prstGeom prst="rect">
            <a:avLst/>
          </a:prstGeom>
        </p:spPr>
        <p:txBody>
          <a:bodyPr/>
          <a:lstStyle>
            <a:lvl1pPr>
              <a:defRPr b="1" sz="3000">
                <a:latin typeface="Times New Roman"/>
                <a:ea typeface="Times New Roman"/>
                <a:cs typeface="Times New Roman"/>
                <a:sym typeface="Times New Roman"/>
              </a:defRPr>
            </a:lvl1pPr>
          </a:lstStyle>
          <a:p>
            <a:pPr/>
            <a:r>
              <a:t>References</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80" name="object 4"/>
          <p:cNvSpPr txBox="1"/>
          <p:nvPr/>
        </p:nvSpPr>
        <p:spPr>
          <a:xfrm>
            <a:off x="481053" y="619856"/>
            <a:ext cx="8483435" cy="202240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2000"/>
              </a:lnSpc>
              <a:defRPr sz="1500">
                <a:latin typeface="Times New Roman"/>
                <a:ea typeface="Times New Roman"/>
                <a:cs typeface="Times New Roman"/>
                <a:sym typeface="Times New Roman"/>
              </a:defRPr>
            </a:pPr>
            <a:r>
              <a:t>[5] P. Lal, R. Kumar and R. Kumar, ”A Comprehensive Study and Comparative Analysis of QoS in Ad Hoc Networks,” 2017 9th International Conference on Computational</a:t>
            </a:r>
          </a:p>
          <a:p>
            <a:pPr>
              <a:lnSpc>
                <a:spcPts val="2000"/>
              </a:lnSpc>
              <a:defRPr sz="1500">
                <a:latin typeface="Times New Roman"/>
                <a:ea typeface="Times New Roman"/>
                <a:cs typeface="Times New Roman"/>
                <a:sym typeface="Times New Roman"/>
              </a:defRPr>
            </a:pPr>
            <a:r>
              <a:t>Intelligence and Communication Networks (CICN), Gwalior, India, 2017, pp. 188-192, doi: 10.1109/CICN.2017.8260796.</a:t>
            </a:r>
          </a:p>
          <a:p>
            <a:pPr>
              <a:lnSpc>
                <a:spcPts val="2000"/>
              </a:lnSpc>
              <a:defRPr sz="1500">
                <a:latin typeface="Times New Roman"/>
                <a:ea typeface="Times New Roman"/>
                <a:cs typeface="Times New Roman"/>
                <a:sym typeface="Times New Roman"/>
              </a:defRPr>
            </a:pPr>
          </a:p>
          <a:p>
            <a:pPr>
              <a:lnSpc>
                <a:spcPts val="2000"/>
              </a:lnSpc>
              <a:defRPr sz="1500">
                <a:latin typeface="Times New Roman"/>
                <a:ea typeface="Times New Roman"/>
                <a:cs typeface="Times New Roman"/>
                <a:sym typeface="Times New Roman"/>
              </a:defRPr>
            </a:pPr>
            <a:r>
              <a:t>[6] K. Agrawal, G. B. Singha and A. K. Luhach, ”A Comprehensive Survey of Mobile Agent Migration in WSNs,” 2012 Ninth International Symposium on Pervasive Systems, Algorithms and Networks, San Marcos, TX, USA, 2012, pp. 118-123, doi: 10.1109/ISPAN.2012.6265373</a:t>
            </a:r>
          </a:p>
        </p:txBody>
      </p:sp>
      <p:sp>
        <p:nvSpPr>
          <p:cNvPr id="181" name="References"/>
          <p:cNvSpPr txBox="1"/>
          <p:nvPr>
            <p:ph type="title"/>
          </p:nvPr>
        </p:nvSpPr>
        <p:spPr>
          <a:xfrm>
            <a:off x="486070" y="171364"/>
            <a:ext cx="7056785" cy="461671"/>
          </a:xfrm>
          <a:prstGeom prst="rect">
            <a:avLst/>
          </a:prstGeom>
        </p:spPr>
        <p:txBody>
          <a:bodyPr/>
          <a:lstStyle>
            <a:lvl1pPr>
              <a:defRPr b="1" sz="3000">
                <a:latin typeface="Times New Roman"/>
                <a:ea typeface="Times New Roman"/>
                <a:cs typeface="Times New Roman"/>
                <a:sym typeface="Times New Roman"/>
              </a:defRPr>
            </a:lvl1pPr>
          </a:lstStyle>
          <a:p>
            <a:pPr/>
            <a:r>
              <a:t>References</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84" name="object 4"/>
          <p:cNvSpPr txBox="1"/>
          <p:nvPr/>
        </p:nvSpPr>
        <p:spPr>
          <a:xfrm>
            <a:off x="537803" y="752663"/>
            <a:ext cx="8304194" cy="387810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defTabSz="457200">
              <a:defRPr b="1" sz="1500">
                <a:latin typeface="Times New Roman"/>
                <a:ea typeface="Times New Roman"/>
                <a:cs typeface="Times New Roman"/>
                <a:sym typeface="Times New Roman"/>
              </a:defRPr>
            </a:pPr>
            <a:r>
              <a:t>Status:</a:t>
            </a:r>
            <a:r>
              <a:rPr b="0"/>
              <a:t> Accepted and Presented</a:t>
            </a:r>
          </a:p>
          <a:p>
            <a:pPr algn="just" defTabSz="457200">
              <a:defRPr sz="1500">
                <a:latin typeface="Times New Roman"/>
                <a:ea typeface="Times New Roman"/>
                <a:cs typeface="Times New Roman"/>
                <a:sym typeface="Times New Roman"/>
              </a:defRPr>
            </a:pPr>
            <a:r>
              <a:t> </a:t>
            </a:r>
          </a:p>
          <a:p>
            <a:pPr algn="just" defTabSz="457200">
              <a:defRPr b="1" sz="1500">
                <a:latin typeface="Times New Roman"/>
                <a:ea typeface="Times New Roman"/>
                <a:cs typeface="Times New Roman"/>
                <a:sym typeface="Times New Roman"/>
              </a:defRPr>
            </a:pPr>
            <a:r>
              <a:t>Conference: </a:t>
            </a:r>
            <a:r>
              <a:rPr b="0"/>
              <a:t>International Conference on Advanced Communication, Energy and Big Data (ICACEBD-24)</a:t>
            </a:r>
          </a:p>
          <a:p>
            <a:pPr algn="just" defTabSz="457200">
              <a:defRPr sz="1500">
                <a:latin typeface="Times New Roman"/>
                <a:ea typeface="Times New Roman"/>
                <a:cs typeface="Times New Roman"/>
                <a:sym typeface="Times New Roman"/>
              </a:defRPr>
            </a:pPr>
          </a:p>
          <a:p>
            <a:pPr algn="just" defTabSz="457200">
              <a:defRPr b="1" sz="1500">
                <a:latin typeface="Times New Roman"/>
                <a:ea typeface="Times New Roman"/>
                <a:cs typeface="Times New Roman"/>
                <a:sym typeface="Times New Roman"/>
              </a:defRPr>
            </a:pPr>
            <a:r>
              <a:t>Track Name: </a:t>
            </a:r>
            <a:r>
              <a:rPr b="0"/>
              <a:t>ICACEBD2024</a:t>
            </a:r>
          </a:p>
          <a:p>
            <a:pPr algn="just" defTabSz="457200">
              <a:defRPr sz="1500">
                <a:latin typeface="Times New Roman"/>
                <a:ea typeface="Times New Roman"/>
                <a:cs typeface="Times New Roman"/>
                <a:sym typeface="Times New Roman"/>
              </a:defRPr>
            </a:pPr>
          </a:p>
          <a:p>
            <a:pPr algn="just" defTabSz="457200">
              <a:defRPr b="1" sz="1500">
                <a:latin typeface="Times New Roman"/>
                <a:ea typeface="Times New Roman"/>
                <a:cs typeface="Times New Roman"/>
                <a:sym typeface="Times New Roman"/>
              </a:defRPr>
            </a:pPr>
            <a:r>
              <a:t>Paper ID:</a:t>
            </a:r>
            <a:r>
              <a:rPr b="0"/>
              <a:t> 62</a:t>
            </a:r>
          </a:p>
          <a:p>
            <a:pPr algn="just" defTabSz="457200">
              <a:defRPr sz="1500">
                <a:latin typeface="Times New Roman"/>
                <a:ea typeface="Times New Roman"/>
                <a:cs typeface="Times New Roman"/>
                <a:sym typeface="Times New Roman"/>
              </a:defRPr>
            </a:pPr>
          </a:p>
          <a:p>
            <a:pPr algn="just" defTabSz="457200">
              <a:defRPr b="1" sz="1500">
                <a:latin typeface="Times New Roman"/>
                <a:ea typeface="Times New Roman"/>
                <a:cs typeface="Times New Roman"/>
                <a:sym typeface="Times New Roman"/>
              </a:defRPr>
            </a:pPr>
            <a:r>
              <a:t>Paper Title:</a:t>
            </a:r>
            <a:r>
              <a:rPr b="0"/>
              <a:t> FitGeek: Modelling ML Based Recommendation System for fitness and wellness</a:t>
            </a:r>
          </a:p>
          <a:p>
            <a:pPr algn="just" defTabSz="457200">
              <a:defRPr sz="1500">
                <a:latin typeface="Times New Roman"/>
                <a:ea typeface="Times New Roman"/>
                <a:cs typeface="Times New Roman"/>
                <a:sym typeface="Times New Roman"/>
              </a:defRPr>
            </a:pPr>
          </a:p>
          <a:p>
            <a:pPr algn="just" defTabSz="457200">
              <a:defRPr b="1" sz="1500">
                <a:latin typeface="Times New Roman"/>
                <a:ea typeface="Times New Roman"/>
                <a:cs typeface="Times New Roman"/>
                <a:sym typeface="Times New Roman"/>
              </a:defRPr>
            </a:pPr>
            <a:r>
              <a:t>Abstract: </a:t>
            </a:r>
            <a:r>
              <a:rPr b="0"/>
              <a:t>FitGeek is revolutionizing wellness by making well-being accessible to all through personalized solutions driven by cutting-edge technology. At its core, FitGeek tailors fitness related plans like diet or exercises using machine learning, catering to individual preferences and goals while fostering a vibrant community of enthusiasts and experts. Prioritizing accessibility and affordability, the platform offers clear, animated exercises and user-friendly guidance. </a:t>
            </a:r>
            <a:r>
              <a:rPr b="0"/>
              <a:t>Additionally, </a:t>
            </a:r>
            <a:r>
              <a:rPr b="0"/>
              <a:t>FitGeek ensures users stay informed with healthcare updates and provides remote access to exercises. Integrating disease predictors, personalized diet suggestions, stress estimation tool, and mental health practices, FitGeek stands as a lifelong partner in the pursuit of holistic well-being, aiming to make fitness an achievable and enjoyable journey for everyone.</a:t>
            </a:r>
          </a:p>
        </p:txBody>
      </p:sp>
      <p:sp>
        <p:nvSpPr>
          <p:cNvPr id="185" name="References"/>
          <p:cNvSpPr txBox="1"/>
          <p:nvPr>
            <p:ph type="title"/>
          </p:nvPr>
        </p:nvSpPr>
        <p:spPr>
          <a:xfrm>
            <a:off x="537804" y="145498"/>
            <a:ext cx="7056785" cy="461668"/>
          </a:xfrm>
          <a:prstGeom prst="rect">
            <a:avLst/>
          </a:prstGeom>
        </p:spPr>
        <p:txBody>
          <a:bodyPr/>
          <a:lstStyle>
            <a:lvl1pPr>
              <a:defRPr b="1" sz="3000">
                <a:latin typeface="Times New Roman"/>
                <a:ea typeface="Times New Roman"/>
                <a:cs typeface="Times New Roman"/>
                <a:sym typeface="Times New Roman"/>
              </a:defRPr>
            </a:lvl1pPr>
          </a:lstStyle>
          <a:p>
            <a:pPr/>
            <a:r>
              <a:t>Publication</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188" name="object 3"/>
          <p:cNvSpPr txBox="1"/>
          <p:nvPr/>
        </p:nvSpPr>
        <p:spPr>
          <a:xfrm>
            <a:off x="3291056" y="2413130"/>
            <a:ext cx="2744860" cy="58274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600"/>
              </a:lnSpc>
              <a:defRPr b="1" sz="4200">
                <a:solidFill>
                  <a:srgbClr val="FFFBF0"/>
                </a:solidFill>
                <a:latin typeface="Times New Roman"/>
                <a:ea typeface="Times New Roman"/>
                <a:cs typeface="Times New Roman"/>
                <a:sym typeface="Times New Roman"/>
              </a:defRPr>
            </a:lvl1pPr>
          </a:lstStyle>
          <a:p>
            <a:pPr/>
            <a:r>
              <a:t>Thank You</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48" name="object 4"/>
          <p:cNvSpPr txBox="1"/>
          <p:nvPr/>
        </p:nvSpPr>
        <p:spPr>
          <a:xfrm>
            <a:off x="464915" y="990243"/>
            <a:ext cx="8214170" cy="224667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ct val="93000"/>
              </a:lnSpc>
              <a:spcBef>
                <a:spcPts val="1400"/>
              </a:spcBef>
              <a:defRPr>
                <a:latin typeface="Times New Roman"/>
                <a:ea typeface="Times New Roman"/>
                <a:cs typeface="Times New Roman"/>
                <a:sym typeface="Times New Roman"/>
              </a:defRPr>
            </a:lvl1pPr>
          </a:lstStyle>
          <a:p>
            <a:pPr/>
            <a:r>
              <a:t>At FitGeek, we're not just another fitness website – we're a dynamic wellness platform designed to empower you on your journey towards optimal health and vitality. Our approach is all about tailoring solutions to fit your unique needs, preferences, and goals. Whether you're aiming to lose weight, build muscle, or improve overall well-being, we're here to guide you every step of the way. With our commitment to providing the latest research and best practices in healthcare, we ensure that you're always equipped with the knowledge to make informed decisions. FitGeek isn't just a stop on your wellness journey; it's a lifestyle that embraces both physical and mental health, helping you lead a happier, healthier life.</a:t>
            </a:r>
          </a:p>
        </p:txBody>
      </p:sp>
      <p:sp>
        <p:nvSpPr>
          <p:cNvPr id="49" name="object 3"/>
          <p:cNvSpPr txBox="1"/>
          <p:nvPr/>
        </p:nvSpPr>
        <p:spPr>
          <a:xfrm>
            <a:off x="436297" y="394078"/>
            <a:ext cx="2139446"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1.1 Abstract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52" name="object 3"/>
          <p:cNvSpPr txBox="1"/>
          <p:nvPr/>
        </p:nvSpPr>
        <p:spPr>
          <a:xfrm>
            <a:off x="401759" y="564780"/>
            <a:ext cx="2434523"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1.2 Objectives</a:t>
            </a:r>
          </a:p>
        </p:txBody>
      </p:sp>
      <p:sp>
        <p:nvSpPr>
          <p:cNvPr id="53" name="object 4"/>
          <p:cNvSpPr txBox="1"/>
          <p:nvPr/>
        </p:nvSpPr>
        <p:spPr>
          <a:xfrm>
            <a:off x="499328" y="1180128"/>
            <a:ext cx="7943833" cy="395271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To Offer Instructional Exercises with Animations along with personalized workout plans: </a:t>
            </a:r>
            <a:r>
              <a:rPr b="0"/>
              <a:t>To provide exercises with clear instructions, animated demonstrations and with timer.</a:t>
            </a:r>
          </a:p>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To Enable Remote Access to Exercises and hydration calculator: </a:t>
            </a:r>
            <a:r>
              <a:rPr b="0"/>
              <a:t>To facilitate remote access to exercises via web and also a hydration calculator to keep track of the users water intake in a day.</a:t>
            </a:r>
          </a:p>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To determine the stress level of the user:</a:t>
            </a:r>
            <a:r>
              <a:rPr b="0"/>
              <a:t> Stress levels are assessed utilizing the Perceived Stress Scale, a standardized tool that categorizes individuals into low, moderate, or high stress categories based on their self-reported perceptions of stressors.</a:t>
            </a:r>
          </a:p>
          <a:p>
            <a:pPr algn="just">
              <a:lnSpc>
                <a:spcPct val="93000"/>
              </a:lnSpc>
              <a:spcBef>
                <a:spcPts val="1400"/>
              </a:spcBef>
              <a:buSzPct val="100000"/>
              <a:buFont typeface="Arial"/>
              <a:buChar char="•"/>
              <a:defRPr b="1">
                <a:latin typeface="Times New Roman"/>
                <a:ea typeface="Times New Roman"/>
                <a:cs typeface="Times New Roman"/>
                <a:sym typeface="Times New Roman"/>
              </a:defRPr>
            </a:pPr>
            <a:r>
              <a:t>Tailored Diet Recommendations: </a:t>
            </a:r>
            <a:r>
              <a:rPr b="0"/>
              <a:t>Diet recommendations are provided based on users' unique body statistics, goals, and health considerations.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56" name="object 3"/>
          <p:cNvSpPr txBox="1"/>
          <p:nvPr/>
        </p:nvSpPr>
        <p:spPr>
          <a:xfrm>
            <a:off x="395536" y="537936"/>
            <a:ext cx="3690938"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1.3 Literature Review</a:t>
            </a:r>
          </a:p>
        </p:txBody>
      </p:sp>
      <p:graphicFrame>
        <p:nvGraphicFramePr>
          <p:cNvPr id="57" name="Table 4"/>
          <p:cNvGraphicFramePr/>
          <p:nvPr/>
        </p:nvGraphicFramePr>
        <p:xfrm>
          <a:off x="395536" y="1114000"/>
          <a:ext cx="8352928" cy="520577"/>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099069"/>
                <a:gridCol w="2344682"/>
                <a:gridCol w="3736835"/>
                <a:gridCol w="1172341"/>
              </a:tblGrid>
              <a:tr h="149736">
                <a:tc>
                  <a:txBody>
                    <a:bodyPr/>
                    <a:lstStyle/>
                    <a:p>
                      <a:pPr algn="ctr">
                        <a:defRPr b="0">
                          <a:solidFill>
                            <a:srgbClr val="000000"/>
                          </a:solidFill>
                        </a:defRPr>
                      </a:pPr>
                      <a:r>
                        <a:rPr b="1">
                          <a:solidFill>
                            <a:srgbClr val="FFFFFF"/>
                          </a:solidFill>
                        </a:rPr>
                        <a:t>SR. NO</a:t>
                      </a:r>
                    </a:p>
                  </a:txBody>
                  <a:tcPr marL="45720" marR="45720" marT="45720" marB="45720" anchor="t" anchorCtr="0" horzOverflow="overflow"/>
                </a:tc>
                <a:tc>
                  <a:txBody>
                    <a:bodyPr/>
                    <a:lstStyle/>
                    <a:p>
                      <a:pPr algn="ctr">
                        <a:defRPr b="0">
                          <a:solidFill>
                            <a:srgbClr val="000000"/>
                          </a:solidFill>
                        </a:defRPr>
                      </a:pPr>
                      <a:r>
                        <a:rPr b="1">
                          <a:solidFill>
                            <a:srgbClr val="FFFFFF"/>
                          </a:solidFill>
                        </a:rPr>
                        <a:t>TITLE</a:t>
                      </a:r>
                    </a:p>
                  </a:txBody>
                  <a:tcPr marL="45720" marR="45720" marT="45720" marB="45720" anchor="t" anchorCtr="0" horzOverflow="overflow"/>
                </a:tc>
                <a:tc>
                  <a:txBody>
                    <a:bodyPr/>
                    <a:lstStyle/>
                    <a:p>
                      <a:pPr algn="l">
                        <a:defRPr b="0">
                          <a:solidFill>
                            <a:srgbClr val="000000"/>
                          </a:solidFill>
                        </a:defRPr>
                      </a:pPr>
                      <a:r>
                        <a:rPr b="1">
                          <a:solidFill>
                            <a:srgbClr val="FFFFFF"/>
                          </a:solidFill>
                        </a:rPr>
                        <a:t>KEY FINDINGS</a:t>
                      </a:r>
                    </a:p>
                  </a:txBody>
                  <a:tcPr marL="45720" marR="45720" marT="45720" marB="45720" anchor="t" anchorCtr="0" horzOverflow="overflow"/>
                </a:tc>
                <a:tc>
                  <a:txBody>
                    <a:bodyPr/>
                    <a:lstStyle/>
                    <a:p>
                      <a:pPr algn="ctr">
                        <a:defRPr b="0">
                          <a:solidFill>
                            <a:srgbClr val="000000"/>
                          </a:solidFill>
                        </a:defRPr>
                      </a:pPr>
                      <a:r>
                        <a:rPr b="1">
                          <a:solidFill>
                            <a:srgbClr val="FFFFFF"/>
                          </a:solidFill>
                        </a:rPr>
                        <a:t>YEAR</a:t>
                      </a:r>
                    </a:p>
                  </a:txBody>
                  <a:tcPr marL="45720" marR="45720" marT="45720" marB="45720" anchor="t" anchorCtr="0" horzOverflow="overflow"/>
                </a:tc>
              </a:tr>
              <a:tr h="370840">
                <a:tc>
                  <a:txBody>
                    <a:bodyPr/>
                    <a:lstStyle/>
                    <a:p>
                      <a:pPr algn="ctr"/>
                      <a:r>
                        <a:t>1.</a:t>
                      </a:r>
                    </a:p>
                  </a:txBody>
                  <a:tcPr marL="45720" marR="45720" marT="45720" marB="45720" anchor="t" anchorCtr="0" horzOverflow="overflow"/>
                </a:tc>
                <a:tc>
                  <a:txBody>
                    <a:bodyPr/>
                    <a:lstStyle/>
                    <a:p>
                      <a:pPr algn="l" defTabSz="449262">
                        <a:lnSpc>
                          <a:spcPct val="93000"/>
                        </a:lnSpc>
                        <a:tabLst>
                          <a:tab pos="444500" algn="l"/>
                          <a:tab pos="889000" algn="l"/>
                          <a:tab pos="1346200" algn="l"/>
                          <a:tab pos="1790700" algn="l"/>
                          <a:tab pos="2235200" algn="l"/>
                          <a:tab pos="2692400" algn="l"/>
                          <a:tab pos="3136900" algn="l"/>
                          <a:tab pos="3581400" algn="l"/>
                          <a:tab pos="4038600" algn="l"/>
                          <a:tab pos="4483100" algn="l"/>
                          <a:tab pos="4940300" algn="l"/>
                          <a:tab pos="5384800" algn="l"/>
                          <a:tab pos="5829300" algn="l"/>
                          <a:tab pos="6286500" algn="l"/>
                          <a:tab pos="6731000" algn="l"/>
                          <a:tab pos="7175500" algn="l"/>
                          <a:tab pos="7632700" algn="l"/>
                          <a:tab pos="8077200" algn="l"/>
                          <a:tab pos="8534400" algn="l"/>
                          <a:tab pos="8978900" algn="l"/>
                          <a:tab pos="8978900" algn="l"/>
                        </a:tabLst>
                        <a:defRPr b="1">
                          <a:latin typeface="Times New Roman"/>
                          <a:ea typeface="Times New Roman"/>
                          <a:cs typeface="Times New Roman"/>
                          <a:sym typeface="Times New Roman"/>
                        </a:defRPr>
                      </a:pPr>
                      <a:r>
                        <a:t>(Base Paper)</a:t>
                      </a:r>
                    </a:p>
                    <a:p>
                      <a:pPr algn="l" defTabSz="449262">
                        <a:lnSpc>
                          <a:spcPct val="93000"/>
                        </a:lnSpc>
                        <a:tabLst>
                          <a:tab pos="444500" algn="l"/>
                          <a:tab pos="889000" algn="l"/>
                          <a:tab pos="1346200" algn="l"/>
                          <a:tab pos="1790700" algn="l"/>
                          <a:tab pos="2235200" algn="l"/>
                          <a:tab pos="2692400" algn="l"/>
                          <a:tab pos="3136900" algn="l"/>
                          <a:tab pos="3581400" algn="l"/>
                          <a:tab pos="4038600" algn="l"/>
                          <a:tab pos="4483100" algn="l"/>
                          <a:tab pos="4940300" algn="l"/>
                          <a:tab pos="5384800" algn="l"/>
                          <a:tab pos="5829300" algn="l"/>
                          <a:tab pos="6286500" algn="l"/>
                          <a:tab pos="6731000" algn="l"/>
                          <a:tab pos="7175500" algn="l"/>
                          <a:tab pos="7632700" algn="l"/>
                          <a:tab pos="8077200" algn="l"/>
                          <a:tab pos="8534400" algn="l"/>
                          <a:tab pos="8978900" algn="l"/>
                          <a:tab pos="8978900" algn="l"/>
                        </a:tabLst>
                        <a:defRPr>
                          <a:latin typeface="Times New Roman"/>
                          <a:ea typeface="Times New Roman"/>
                          <a:cs typeface="Times New Roman"/>
                          <a:sym typeface="Times New Roman"/>
                        </a:defRPr>
                      </a:pPr>
                    </a:p>
                    <a:p>
                      <a:pPr algn="l" defTabSz="449262">
                        <a:lnSpc>
                          <a:spcPct val="93000"/>
                        </a:lnSpc>
                        <a:tabLst>
                          <a:tab pos="444500" algn="l"/>
                          <a:tab pos="889000" algn="l"/>
                          <a:tab pos="1346200" algn="l"/>
                          <a:tab pos="1790700" algn="l"/>
                          <a:tab pos="2235200" algn="l"/>
                          <a:tab pos="2692400" algn="l"/>
                          <a:tab pos="3136900" algn="l"/>
                          <a:tab pos="3581400" algn="l"/>
                          <a:tab pos="4038600" algn="l"/>
                          <a:tab pos="4483100" algn="l"/>
                          <a:tab pos="4940300" algn="l"/>
                          <a:tab pos="5384800" algn="l"/>
                          <a:tab pos="5829300" algn="l"/>
                          <a:tab pos="6286500" algn="l"/>
                          <a:tab pos="6731000" algn="l"/>
                          <a:tab pos="7175500" algn="l"/>
                          <a:tab pos="7632700" algn="l"/>
                          <a:tab pos="8077200" algn="l"/>
                          <a:tab pos="8534400" algn="l"/>
                          <a:tab pos="8978900" algn="l"/>
                          <a:tab pos="8978900" algn="l"/>
                        </a:tabLst>
                        <a:defRPr>
                          <a:latin typeface="Times New Roman"/>
                          <a:ea typeface="Times New Roman"/>
                          <a:cs typeface="Times New Roman"/>
                          <a:sym typeface="Times New Roman"/>
                        </a:defRPr>
                      </a:pPr>
                      <a:r>
                        <a:t>Strength Training: A </a:t>
                      </a:r>
                    </a:p>
                    <a:p>
                      <a:pPr algn="l" defTabSz="449262">
                        <a:lnSpc>
                          <a:spcPct val="93000"/>
                        </a:lnSpc>
                        <a:tabLst>
                          <a:tab pos="444500" algn="l"/>
                          <a:tab pos="889000" algn="l"/>
                          <a:tab pos="1346200" algn="l"/>
                          <a:tab pos="1790700" algn="l"/>
                          <a:tab pos="2235200" algn="l"/>
                          <a:tab pos="2692400" algn="l"/>
                          <a:tab pos="3136900" algn="l"/>
                          <a:tab pos="3581400" algn="l"/>
                          <a:tab pos="4038600" algn="l"/>
                          <a:tab pos="4483100" algn="l"/>
                          <a:tab pos="4940300" algn="l"/>
                          <a:tab pos="5384800" algn="l"/>
                          <a:tab pos="5829300" algn="l"/>
                          <a:tab pos="6286500" algn="l"/>
                          <a:tab pos="6731000" algn="l"/>
                          <a:tab pos="7175500" algn="l"/>
                          <a:tab pos="7632700" algn="l"/>
                          <a:tab pos="8077200" algn="l"/>
                          <a:tab pos="8534400" algn="l"/>
                          <a:tab pos="8978900" algn="l"/>
                          <a:tab pos="8978900" algn="l"/>
                        </a:tabLst>
                        <a:defRPr>
                          <a:latin typeface="Times New Roman"/>
                          <a:ea typeface="Times New Roman"/>
                          <a:cs typeface="Times New Roman"/>
                          <a:sym typeface="Times New Roman"/>
                        </a:defRPr>
                      </a:pPr>
                      <a:r>
                        <a:t>Fitness Application </a:t>
                      </a:r>
                    </a:p>
                    <a:p>
                      <a:pPr algn="l" defTabSz="449262">
                        <a:lnSpc>
                          <a:spcPct val="93000"/>
                        </a:lnSpc>
                        <a:tabLst>
                          <a:tab pos="444500" algn="l"/>
                          <a:tab pos="889000" algn="l"/>
                          <a:tab pos="1346200" algn="l"/>
                          <a:tab pos="1790700" algn="l"/>
                          <a:tab pos="2235200" algn="l"/>
                          <a:tab pos="2692400" algn="l"/>
                          <a:tab pos="3136900" algn="l"/>
                          <a:tab pos="3581400" algn="l"/>
                          <a:tab pos="4038600" algn="l"/>
                          <a:tab pos="4483100" algn="l"/>
                          <a:tab pos="4940300" algn="l"/>
                          <a:tab pos="5384800" algn="l"/>
                          <a:tab pos="5829300" algn="l"/>
                          <a:tab pos="6286500" algn="l"/>
                          <a:tab pos="6731000" algn="l"/>
                          <a:tab pos="7175500" algn="l"/>
                          <a:tab pos="7632700" algn="l"/>
                          <a:tab pos="8077200" algn="l"/>
                          <a:tab pos="8534400" algn="l"/>
                          <a:tab pos="8978900" algn="l"/>
                          <a:tab pos="8978900" algn="l"/>
                        </a:tabLst>
                        <a:defRPr>
                          <a:latin typeface="Times New Roman"/>
                          <a:ea typeface="Times New Roman"/>
                          <a:cs typeface="Times New Roman"/>
                          <a:sym typeface="Times New Roman"/>
                        </a:defRPr>
                      </a:pPr>
                      <a:r>
                        <a:t>for Indoor Based </a:t>
                      </a:r>
                    </a:p>
                    <a:p>
                      <a:pPr algn="l" defTabSz="449262">
                        <a:lnSpc>
                          <a:spcPct val="93000"/>
                        </a:lnSpc>
                        <a:tabLst>
                          <a:tab pos="444500" algn="l"/>
                          <a:tab pos="889000" algn="l"/>
                          <a:tab pos="1346200" algn="l"/>
                          <a:tab pos="1790700" algn="l"/>
                          <a:tab pos="2235200" algn="l"/>
                          <a:tab pos="2692400" algn="l"/>
                          <a:tab pos="3136900" algn="l"/>
                          <a:tab pos="3581400" algn="l"/>
                          <a:tab pos="4038600" algn="l"/>
                          <a:tab pos="4483100" algn="l"/>
                          <a:tab pos="4940300" algn="l"/>
                          <a:tab pos="5384800" algn="l"/>
                          <a:tab pos="5829300" algn="l"/>
                          <a:tab pos="6286500" algn="l"/>
                          <a:tab pos="6731000" algn="l"/>
                          <a:tab pos="7175500" algn="l"/>
                          <a:tab pos="7632700" algn="l"/>
                          <a:tab pos="8077200" algn="l"/>
                          <a:tab pos="8534400" algn="l"/>
                          <a:tab pos="8978900" algn="l"/>
                          <a:tab pos="8978900" algn="l"/>
                        </a:tabLst>
                        <a:defRPr>
                          <a:latin typeface="Times New Roman"/>
                          <a:ea typeface="Times New Roman"/>
                          <a:cs typeface="Times New Roman"/>
                          <a:sym typeface="Times New Roman"/>
                        </a:defRPr>
                      </a:pPr>
                      <a:r>
                        <a:t>Exercise </a:t>
                      </a:r>
                    </a:p>
                    <a:p>
                      <a:pPr algn="l" defTabSz="449262">
                        <a:lnSpc>
                          <a:spcPct val="93000"/>
                        </a:lnSpc>
                        <a:tabLst>
                          <a:tab pos="444500" algn="l"/>
                          <a:tab pos="889000" algn="l"/>
                          <a:tab pos="1346200" algn="l"/>
                          <a:tab pos="1790700" algn="l"/>
                          <a:tab pos="2235200" algn="l"/>
                          <a:tab pos="2692400" algn="l"/>
                          <a:tab pos="3136900" algn="l"/>
                          <a:tab pos="3581400" algn="l"/>
                          <a:tab pos="4038600" algn="l"/>
                          <a:tab pos="4483100" algn="l"/>
                          <a:tab pos="4940300" algn="l"/>
                          <a:tab pos="5384800" algn="l"/>
                          <a:tab pos="5829300" algn="l"/>
                          <a:tab pos="6286500" algn="l"/>
                          <a:tab pos="6731000" algn="l"/>
                          <a:tab pos="7175500" algn="l"/>
                          <a:tab pos="7632700" algn="l"/>
                          <a:tab pos="8077200" algn="l"/>
                          <a:tab pos="8534400" algn="l"/>
                          <a:tab pos="8978900" algn="l"/>
                          <a:tab pos="8978900" algn="l"/>
                        </a:tabLst>
                        <a:defRPr>
                          <a:latin typeface="Times New Roman"/>
                          <a:ea typeface="Times New Roman"/>
                          <a:cs typeface="Times New Roman"/>
                          <a:sym typeface="Times New Roman"/>
                        </a:defRPr>
                      </a:pPr>
                      <a:r>
                        <a:t>Recognition and </a:t>
                      </a:r>
                    </a:p>
                    <a:p>
                      <a:pPr algn="l" defTabSz="449262">
                        <a:lnSpc>
                          <a:spcPct val="93000"/>
                        </a:lnSpc>
                        <a:tabLst>
                          <a:tab pos="444500" algn="l"/>
                          <a:tab pos="889000" algn="l"/>
                          <a:tab pos="1346200" algn="l"/>
                          <a:tab pos="1790700" algn="l"/>
                          <a:tab pos="2235200" algn="l"/>
                          <a:tab pos="2692400" algn="l"/>
                          <a:tab pos="3136900" algn="l"/>
                          <a:tab pos="3581400" algn="l"/>
                          <a:tab pos="4038600" algn="l"/>
                          <a:tab pos="4483100" algn="l"/>
                          <a:tab pos="4940300" algn="l"/>
                          <a:tab pos="5384800" algn="l"/>
                          <a:tab pos="5829300" algn="l"/>
                          <a:tab pos="6286500" algn="l"/>
                          <a:tab pos="6731000" algn="l"/>
                          <a:tab pos="7175500" algn="l"/>
                          <a:tab pos="7632700" algn="l"/>
                          <a:tab pos="8077200" algn="l"/>
                          <a:tab pos="8534400" algn="l"/>
                          <a:tab pos="8978900" algn="l"/>
                          <a:tab pos="8978900" algn="l"/>
                        </a:tabLst>
                        <a:defRPr>
                          <a:latin typeface="Times New Roman"/>
                          <a:ea typeface="Times New Roman"/>
                          <a:cs typeface="Times New Roman"/>
                          <a:sym typeface="Times New Roman"/>
                        </a:defRPr>
                      </a:pPr>
                      <a:r>
                        <a:t>Comfort Analysis</a:t>
                      </a:r>
                    </a:p>
                  </a:txBody>
                  <a:tcPr marL="45720" marR="45720" marT="45720" marB="45720" anchor="t" anchorCtr="0" horzOverflow="overflow"/>
                </a:tc>
                <a:tc>
                  <a:txBody>
                    <a:bodyPr/>
                    <a:lstStyle/>
                    <a:p>
                      <a:pPr marL="341310" indent="-341310" algn="l" defTabSz="449262">
                        <a:lnSpc>
                          <a:spcPct val="93000"/>
                        </a:lnSpc>
                        <a:buClr>
                          <a:srgbClr val="000000"/>
                        </a:buClr>
                        <a:buSzPct val="100000"/>
                        <a:buFont typeface="Symbo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Device monitors weight and user activities by using IMU using algorithm of LDA and SVM</a:t>
                      </a:r>
                    </a:p>
                    <a:p>
                      <a:pPr marL="341310" indent="-341310" algn="l" defTabSz="449262">
                        <a:lnSpc>
                          <a:spcPct val="93000"/>
                        </a:lnSpc>
                        <a:buClr>
                          <a:srgbClr val="000000"/>
                        </a:buClr>
                        <a:buSzPct val="100000"/>
                        <a:buFont typeface="Symbo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Several challenges were identified such as Accuracy limitations in exercise recognition algorithms, Challenges in comfort analysis, Discrepancies between predicted and actual user comfort levels.</a:t>
                      </a:r>
                    </a:p>
                  </a:txBody>
                  <a:tcPr marL="45720" marR="45720" marT="45720" marB="45720" anchor="t" anchorCtr="0" horzOverflow="overflow"/>
                </a:tc>
                <a:tc>
                  <a:txBody>
                    <a:bodyPr/>
                    <a:lstStyle/>
                    <a:p>
                      <a:pPr algn="ctr"/>
                      <a:r>
                        <a:t>2020</a:t>
                      </a:r>
                    </a:p>
                  </a:txBody>
                  <a:tcPr marL="45720" marR="45720" marT="45720" marB="45720" anchor="t" anchorCtr="0" horzOverflow="overflow"/>
                </a:tc>
              </a:tr>
            </a:tbl>
          </a:graphicData>
        </a:graphic>
      </p:graphicFrame>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60" name="object 3"/>
          <p:cNvSpPr txBox="1"/>
          <p:nvPr/>
        </p:nvSpPr>
        <p:spPr>
          <a:xfrm>
            <a:off x="417977" y="431550"/>
            <a:ext cx="3690938"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1.3 Literature Review</a:t>
            </a:r>
          </a:p>
        </p:txBody>
      </p:sp>
      <p:graphicFrame>
        <p:nvGraphicFramePr>
          <p:cNvPr id="61" name="Table 4"/>
          <p:cNvGraphicFramePr/>
          <p:nvPr/>
        </p:nvGraphicFramePr>
        <p:xfrm>
          <a:off x="467543" y="1069381"/>
          <a:ext cx="8208913" cy="520577"/>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080120"/>
                <a:gridCol w="2304256"/>
                <a:gridCol w="3672408"/>
                <a:gridCol w="1152128"/>
              </a:tblGrid>
              <a:tr h="149736">
                <a:tc>
                  <a:txBody>
                    <a:bodyPr/>
                    <a:lstStyle/>
                    <a:p>
                      <a:pPr algn="ctr">
                        <a:defRPr b="0">
                          <a:solidFill>
                            <a:srgbClr val="000000"/>
                          </a:solidFill>
                        </a:defRPr>
                      </a:pPr>
                      <a:r>
                        <a:rPr b="1">
                          <a:solidFill>
                            <a:srgbClr val="FFFFFF"/>
                          </a:solidFill>
                          <a:latin typeface="Times New Roman"/>
                          <a:ea typeface="Times New Roman"/>
                          <a:cs typeface="Times New Roman"/>
                          <a:sym typeface="Times New Roman"/>
                        </a:rPr>
                        <a:t>SR. NO</a:t>
                      </a:r>
                    </a:p>
                  </a:txBody>
                  <a:tcPr marL="45720" marR="45720" marT="45720" marB="45720" anchor="t" anchorCtr="0" horzOverflow="overflow"/>
                </a:tc>
                <a:tc>
                  <a:txBody>
                    <a:bodyPr/>
                    <a:lstStyle/>
                    <a:p>
                      <a:pPr algn="ctr">
                        <a:defRPr b="0">
                          <a:solidFill>
                            <a:srgbClr val="000000"/>
                          </a:solidFill>
                        </a:defRPr>
                      </a:pPr>
                      <a:r>
                        <a:rPr b="1">
                          <a:solidFill>
                            <a:srgbClr val="FFFFFF"/>
                          </a:solidFill>
                          <a:latin typeface="Times New Roman"/>
                          <a:ea typeface="Times New Roman"/>
                          <a:cs typeface="Times New Roman"/>
                          <a:sym typeface="Times New Roman"/>
                        </a:rPr>
                        <a:t>TITLE</a:t>
                      </a:r>
                    </a:p>
                  </a:txBody>
                  <a:tcPr marL="45720" marR="45720" marT="45720" marB="45720" anchor="t" anchorCtr="0" horzOverflow="overflow"/>
                </a:tc>
                <a:tc>
                  <a:txBody>
                    <a:bodyPr/>
                    <a:lstStyle/>
                    <a:p>
                      <a:pPr algn="l">
                        <a:defRPr b="0">
                          <a:solidFill>
                            <a:srgbClr val="000000"/>
                          </a:solidFill>
                        </a:defRPr>
                      </a:pPr>
                      <a:r>
                        <a:rPr b="1">
                          <a:solidFill>
                            <a:srgbClr val="FFFFFF"/>
                          </a:solidFill>
                          <a:latin typeface="Times New Roman"/>
                          <a:ea typeface="Times New Roman"/>
                          <a:cs typeface="Times New Roman"/>
                          <a:sym typeface="Times New Roman"/>
                        </a:rPr>
                        <a:t>KEY FINDINGS</a:t>
                      </a:r>
                    </a:p>
                  </a:txBody>
                  <a:tcPr marL="45720" marR="45720" marT="45720" marB="45720" anchor="t" anchorCtr="0" horzOverflow="overflow"/>
                </a:tc>
                <a:tc>
                  <a:txBody>
                    <a:bodyPr/>
                    <a:lstStyle/>
                    <a:p>
                      <a:pPr algn="ctr">
                        <a:defRPr b="0">
                          <a:solidFill>
                            <a:srgbClr val="000000"/>
                          </a:solidFill>
                        </a:defRPr>
                      </a:pPr>
                      <a:r>
                        <a:rPr b="1">
                          <a:solidFill>
                            <a:srgbClr val="FFFFFF"/>
                          </a:solidFill>
                          <a:latin typeface="Times New Roman"/>
                          <a:ea typeface="Times New Roman"/>
                          <a:cs typeface="Times New Roman"/>
                          <a:sym typeface="Times New Roman"/>
                        </a:rPr>
                        <a:t>YEAR</a:t>
                      </a:r>
                    </a:p>
                  </a:txBody>
                  <a:tcPr marL="45720" marR="45720" marT="45720" marB="45720" anchor="t" anchorCtr="0" horzOverflow="overflow"/>
                </a:tc>
              </a:tr>
              <a:tr h="370840">
                <a:tc>
                  <a:txBody>
                    <a:bodyPr/>
                    <a:lstStyle/>
                    <a:p>
                      <a:pPr algn="ctr"/>
                      <a:r>
                        <a:rPr>
                          <a:latin typeface="Times New Roman"/>
                          <a:ea typeface="Times New Roman"/>
                          <a:cs typeface="Times New Roman"/>
                          <a:sym typeface="Times New Roman"/>
                        </a:rPr>
                        <a:t>2.</a:t>
                      </a:r>
                    </a:p>
                  </a:txBody>
                  <a:tcPr marL="45720" marR="45720" marT="45720" marB="45720" anchor="t" anchorCtr="0" horzOverflow="overflow"/>
                </a:tc>
                <a:tc>
                  <a:txBody>
                    <a:bodyPr/>
                    <a:lstStyle/>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Preventing Data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Manipulation and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Enhancing the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Security of data in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Fitness Mobile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Application</a:t>
                      </a:r>
                    </a:p>
                  </a:txBody>
                  <a:tcPr marL="45720" marR="45720" marT="45720" marB="45720" anchor="t" anchorCtr="0" horzOverflow="overflow"/>
                </a:tc>
                <a:tc>
                  <a:txBody>
                    <a:bodyPr/>
                    <a:lstStyle/>
                    <a:p>
                      <a:pPr marL="341310" indent="-341310" algn="l" defTabSz="449262">
                        <a:lnSpc>
                          <a:spcPct val="93000"/>
                        </a:lnSpc>
                        <a:buClr>
                          <a:srgbClr val="000000"/>
                        </a:buClr>
                        <a:buSzPct val="100000"/>
                        <a:buFont typeface="Symbo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Factors influencing fitness video communication on Bilibili include theme, subtitles, duration, fan base, uploader gender, and nationality.</a:t>
                      </a:r>
                    </a:p>
                    <a:p>
                      <a:pPr marL="341310" indent="-341310" algn="l" defTabSz="449262">
                        <a:lnSpc>
                          <a:spcPct val="93000"/>
                        </a:lnSpc>
                        <a:buClr>
                          <a:srgbClr val="000000"/>
                        </a:buClr>
                        <a:buSzPct val="100000"/>
                        <a:buFont typeface="Symbo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Several challenges were identified, such as Complexity in implementing robust security measures, Potential performance impacts, User resistance to stringent security measures</a:t>
                      </a:r>
                    </a:p>
                  </a:txBody>
                  <a:tcPr marL="45720" marR="45720" marT="45720" marB="45720" anchor="t" anchorCtr="0" horzOverflow="overflow"/>
                </a:tc>
                <a:tc>
                  <a:txBody>
                    <a:bodyPr/>
                    <a:lstStyle/>
                    <a:p>
                      <a:pPr algn="ctr"/>
                      <a:r>
                        <a:rPr>
                          <a:latin typeface="Times New Roman"/>
                          <a:ea typeface="Times New Roman"/>
                          <a:cs typeface="Times New Roman"/>
                          <a:sym typeface="Times New Roman"/>
                        </a:rPr>
                        <a:t>2022</a:t>
                      </a:r>
                    </a:p>
                  </a:txBody>
                  <a:tcPr marL="45720" marR="45720" marT="45720" marB="45720" anchor="t" anchorCtr="0" horzOverflow="overflow"/>
                </a:tc>
              </a:tr>
            </a:tbl>
          </a:graphicData>
        </a:graphic>
      </p:graphicFrame>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64" name="object 3"/>
          <p:cNvSpPr txBox="1"/>
          <p:nvPr/>
        </p:nvSpPr>
        <p:spPr>
          <a:xfrm>
            <a:off x="417977" y="474723"/>
            <a:ext cx="3690938"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1.3 Literature Review</a:t>
            </a:r>
          </a:p>
        </p:txBody>
      </p:sp>
      <p:graphicFrame>
        <p:nvGraphicFramePr>
          <p:cNvPr id="65" name="Table 4"/>
          <p:cNvGraphicFramePr/>
          <p:nvPr/>
        </p:nvGraphicFramePr>
        <p:xfrm>
          <a:off x="467543" y="1086392"/>
          <a:ext cx="8208913" cy="520577"/>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080120"/>
                <a:gridCol w="2304256"/>
                <a:gridCol w="3672408"/>
                <a:gridCol w="1152128"/>
              </a:tblGrid>
              <a:tr h="149736">
                <a:tc>
                  <a:txBody>
                    <a:bodyPr/>
                    <a:lstStyle/>
                    <a:p>
                      <a:pPr algn="ctr">
                        <a:defRPr b="0">
                          <a:solidFill>
                            <a:srgbClr val="000000"/>
                          </a:solidFill>
                        </a:defRPr>
                      </a:pPr>
                      <a:r>
                        <a:rPr b="1">
                          <a:solidFill>
                            <a:srgbClr val="FFFFFF"/>
                          </a:solidFill>
                        </a:rPr>
                        <a:t>SR. NO</a:t>
                      </a:r>
                    </a:p>
                  </a:txBody>
                  <a:tcPr marL="45720" marR="45720" marT="45720" marB="45720" anchor="t" anchorCtr="0" horzOverflow="overflow"/>
                </a:tc>
                <a:tc>
                  <a:txBody>
                    <a:bodyPr/>
                    <a:lstStyle/>
                    <a:p>
                      <a:pPr algn="ctr">
                        <a:defRPr b="0">
                          <a:solidFill>
                            <a:srgbClr val="000000"/>
                          </a:solidFill>
                        </a:defRPr>
                      </a:pPr>
                      <a:r>
                        <a:rPr b="1">
                          <a:solidFill>
                            <a:srgbClr val="FFFFFF"/>
                          </a:solidFill>
                        </a:rPr>
                        <a:t>TITLE</a:t>
                      </a:r>
                    </a:p>
                  </a:txBody>
                  <a:tcPr marL="45720" marR="45720" marT="45720" marB="45720" anchor="t" anchorCtr="0" horzOverflow="overflow"/>
                </a:tc>
                <a:tc>
                  <a:txBody>
                    <a:bodyPr/>
                    <a:lstStyle/>
                    <a:p>
                      <a:pPr algn="l">
                        <a:defRPr b="0">
                          <a:solidFill>
                            <a:srgbClr val="000000"/>
                          </a:solidFill>
                        </a:defRPr>
                      </a:pPr>
                      <a:r>
                        <a:rPr b="1">
                          <a:solidFill>
                            <a:srgbClr val="FFFFFF"/>
                          </a:solidFill>
                        </a:rPr>
                        <a:t>KEY FINDINGS</a:t>
                      </a:r>
                    </a:p>
                  </a:txBody>
                  <a:tcPr marL="45720" marR="45720" marT="45720" marB="45720" anchor="t" anchorCtr="0" horzOverflow="overflow"/>
                </a:tc>
                <a:tc>
                  <a:txBody>
                    <a:bodyPr/>
                    <a:lstStyle/>
                    <a:p>
                      <a:pPr algn="ctr">
                        <a:defRPr b="0">
                          <a:solidFill>
                            <a:srgbClr val="000000"/>
                          </a:solidFill>
                        </a:defRPr>
                      </a:pPr>
                      <a:r>
                        <a:rPr b="1">
                          <a:solidFill>
                            <a:srgbClr val="FFFFFF"/>
                          </a:solidFill>
                        </a:rPr>
                        <a:t>YEAR</a:t>
                      </a:r>
                    </a:p>
                  </a:txBody>
                  <a:tcPr marL="45720" marR="45720" marT="45720" marB="45720" anchor="t" anchorCtr="0" horzOverflow="overflow"/>
                </a:tc>
              </a:tr>
              <a:tr h="370840">
                <a:tc>
                  <a:txBody>
                    <a:bodyPr/>
                    <a:lstStyle/>
                    <a:p>
                      <a:pPr algn="ctr"/>
                      <a:r>
                        <a:t>3.</a:t>
                      </a:r>
                    </a:p>
                  </a:txBody>
                  <a:tcPr marL="45720" marR="45720" marT="45720" marB="45720" anchor="t" anchorCtr="0" horzOverflow="overflow"/>
                </a:tc>
                <a:tc>
                  <a:txBody>
                    <a:bodyPr/>
                    <a:lstStyle/>
                    <a:p>
                      <a:pPr algn="l">
                        <a:defRPr>
                          <a:latin typeface="Times New Roman"/>
                          <a:ea typeface="Times New Roman"/>
                          <a:cs typeface="Times New Roman"/>
                          <a:sym typeface="Times New Roman"/>
                        </a:defRPr>
                      </a:pPr>
                      <a:r>
                        <a:t>Design and </a:t>
                      </a:r>
                    </a:p>
                    <a:p>
                      <a:pPr algn="l">
                        <a:defRPr>
                          <a:latin typeface="Times New Roman"/>
                          <a:ea typeface="Times New Roman"/>
                          <a:cs typeface="Times New Roman"/>
                          <a:sym typeface="Times New Roman"/>
                        </a:defRPr>
                      </a:pPr>
                      <a:r>
                        <a:t>implementation of </a:t>
                      </a:r>
                    </a:p>
                    <a:p>
                      <a:pPr algn="l">
                        <a:defRPr>
                          <a:latin typeface="Times New Roman"/>
                          <a:ea typeface="Times New Roman"/>
                          <a:cs typeface="Times New Roman"/>
                          <a:sym typeface="Times New Roman"/>
                        </a:defRPr>
                      </a:pPr>
                      <a:r>
                        <a:t>fitness management </a:t>
                      </a:r>
                    </a:p>
                    <a:p>
                      <a:pPr algn="l">
                        <a:defRPr>
                          <a:latin typeface="Times New Roman"/>
                          <a:ea typeface="Times New Roman"/>
                          <a:cs typeface="Times New Roman"/>
                          <a:sym typeface="Times New Roman"/>
                        </a:defRPr>
                      </a:pPr>
                      <a:r>
                        <a:t>website</a:t>
                      </a:r>
                    </a:p>
                  </a:txBody>
                  <a:tcPr marL="45720" marR="45720" marT="45720" marB="45720" anchor="t" anchorCtr="0" horzOverflow="overflow"/>
                </a:tc>
                <a:tc>
                  <a:txBody>
                    <a:bodyPr/>
                    <a:lstStyle/>
                    <a:p>
                      <a:pPr marL="341310" indent="-341310" algn="l" defTabSz="449262">
                        <a:lnSpc>
                          <a:spcPct val="93000"/>
                        </a:lnSpc>
                        <a:buClr>
                          <a:srgbClr val="000000"/>
                        </a:buClr>
                        <a:buSzPct val="100000"/>
                        <a:buFont typeface="Symbo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It focuses on the adoption of blockchain for verifying academic credentials, particularly diplomas.</a:t>
                      </a:r>
                    </a:p>
                    <a:p>
                      <a:pPr marL="341310" indent="-341310" algn="l" defTabSz="449262">
                        <a:lnSpc>
                          <a:spcPct val="93000"/>
                        </a:lnSpc>
                        <a:buClr>
                          <a:srgbClr val="000000"/>
                        </a:buClr>
                        <a:buSzPct val="100000"/>
                        <a:buFont typeface="Symbo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Several challenges were identified, including User interface design challenges, Accessibility concerns, Integration issues with various technologies, Security vulnerabilities with personal health data</a:t>
                      </a:r>
                    </a:p>
                  </a:txBody>
                  <a:tcPr marL="45720" marR="45720" marT="45720" marB="45720" anchor="t" anchorCtr="0" horzOverflow="overflow"/>
                </a:tc>
                <a:tc>
                  <a:txBody>
                    <a:bodyPr/>
                    <a:lstStyle/>
                    <a:p>
                      <a:pPr algn="ctr"/>
                      <a:r>
                        <a:t>2022</a:t>
                      </a:r>
                    </a:p>
                  </a:txBody>
                  <a:tcPr marL="45720" marR="45720" marT="45720" marB="45720" anchor="t" anchorCtr="0" horzOverflow="overflow"/>
                </a:tc>
              </a:tr>
            </a:tbl>
          </a:graphicData>
        </a:graphic>
      </p:graphicFrame>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 name="object 1"/>
          <p:cNvSpPr/>
          <p:nvPr/>
        </p:nvSpPr>
        <p:spPr>
          <a:xfrm>
            <a:off x="0" y="0"/>
            <a:ext cx="9144000" cy="5143500"/>
          </a:xfrm>
          <a:prstGeom prst="rect">
            <a:avLst/>
          </a:prstGeom>
          <a:blipFill>
            <a:blip r:embed="rId2"/>
            <a:stretch>
              <a:fillRect/>
            </a:stretch>
          </a:blipFill>
          <a:ln w="12700">
            <a:miter lim="400000"/>
          </a:ln>
        </p:spPr>
        <p:txBody>
          <a:bodyPr lIns="45718" tIns="45718" rIns="45718" bIns="45718"/>
          <a:lstStyle/>
          <a:p>
            <a:pPr/>
          </a:p>
        </p:txBody>
      </p:sp>
      <p:sp>
        <p:nvSpPr>
          <p:cNvPr id="68" name="object 3"/>
          <p:cNvSpPr txBox="1"/>
          <p:nvPr/>
        </p:nvSpPr>
        <p:spPr>
          <a:xfrm>
            <a:off x="400704" y="356611"/>
            <a:ext cx="3690944" cy="4176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lnSpc>
                <a:spcPts val="3300"/>
              </a:lnSpc>
              <a:defRPr b="1" sz="3000">
                <a:latin typeface="Times New Roman"/>
                <a:ea typeface="Times New Roman"/>
                <a:cs typeface="Times New Roman"/>
                <a:sym typeface="Times New Roman"/>
              </a:defRPr>
            </a:lvl1pPr>
          </a:lstStyle>
          <a:p>
            <a:pPr/>
            <a:r>
              <a:t>1.3 Literature Review</a:t>
            </a:r>
          </a:p>
        </p:txBody>
      </p:sp>
      <p:graphicFrame>
        <p:nvGraphicFramePr>
          <p:cNvPr id="69" name="Table 4"/>
          <p:cNvGraphicFramePr/>
          <p:nvPr/>
        </p:nvGraphicFramePr>
        <p:xfrm>
          <a:off x="395536" y="949942"/>
          <a:ext cx="8352928" cy="520577"/>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099069"/>
                <a:gridCol w="2344682"/>
                <a:gridCol w="3736835"/>
                <a:gridCol w="1172341"/>
              </a:tblGrid>
              <a:tr h="149736">
                <a:tc>
                  <a:txBody>
                    <a:bodyPr/>
                    <a:lstStyle/>
                    <a:p>
                      <a:pPr algn="ctr">
                        <a:defRPr b="0">
                          <a:solidFill>
                            <a:srgbClr val="000000"/>
                          </a:solidFill>
                        </a:defRPr>
                      </a:pPr>
                      <a:r>
                        <a:rPr b="1">
                          <a:solidFill>
                            <a:srgbClr val="FFFFFF"/>
                          </a:solidFill>
                        </a:rPr>
                        <a:t>SR. NO</a:t>
                      </a:r>
                    </a:p>
                  </a:txBody>
                  <a:tcPr marL="45720" marR="45720" marT="45720" marB="45720" anchor="t" anchorCtr="0" horzOverflow="overflow"/>
                </a:tc>
                <a:tc>
                  <a:txBody>
                    <a:bodyPr/>
                    <a:lstStyle/>
                    <a:p>
                      <a:pPr algn="ctr">
                        <a:defRPr b="0">
                          <a:solidFill>
                            <a:srgbClr val="000000"/>
                          </a:solidFill>
                        </a:defRPr>
                      </a:pPr>
                      <a:r>
                        <a:rPr b="1">
                          <a:solidFill>
                            <a:srgbClr val="FFFFFF"/>
                          </a:solidFill>
                        </a:rPr>
                        <a:t>TITLE</a:t>
                      </a:r>
                    </a:p>
                  </a:txBody>
                  <a:tcPr marL="45720" marR="45720" marT="45720" marB="45720" anchor="t" anchorCtr="0" horzOverflow="overflow"/>
                </a:tc>
                <a:tc>
                  <a:txBody>
                    <a:bodyPr/>
                    <a:lstStyle/>
                    <a:p>
                      <a:pPr algn="l">
                        <a:defRPr b="0">
                          <a:solidFill>
                            <a:srgbClr val="000000"/>
                          </a:solidFill>
                        </a:defRPr>
                      </a:pPr>
                      <a:r>
                        <a:rPr b="1">
                          <a:solidFill>
                            <a:srgbClr val="FFFFFF"/>
                          </a:solidFill>
                        </a:rPr>
                        <a:t>KEY FINDINGS</a:t>
                      </a:r>
                    </a:p>
                  </a:txBody>
                  <a:tcPr marL="45720" marR="45720" marT="45720" marB="45720" anchor="t" anchorCtr="0" horzOverflow="overflow"/>
                </a:tc>
                <a:tc>
                  <a:txBody>
                    <a:bodyPr/>
                    <a:lstStyle/>
                    <a:p>
                      <a:pPr algn="ctr">
                        <a:defRPr b="0">
                          <a:solidFill>
                            <a:srgbClr val="000000"/>
                          </a:solidFill>
                        </a:defRPr>
                      </a:pPr>
                      <a:r>
                        <a:rPr b="1">
                          <a:solidFill>
                            <a:srgbClr val="FFFFFF"/>
                          </a:solidFill>
                        </a:rPr>
                        <a:t>YEAR</a:t>
                      </a:r>
                    </a:p>
                  </a:txBody>
                  <a:tcPr marL="45720" marR="45720" marT="45720" marB="45720" anchor="t" anchorCtr="0" horzOverflow="overflow"/>
                </a:tc>
              </a:tr>
              <a:tr h="370840">
                <a:tc>
                  <a:txBody>
                    <a:bodyPr/>
                    <a:lstStyle/>
                    <a:p>
                      <a:pPr algn="ctr"/>
                      <a:r>
                        <a:t>4.</a:t>
                      </a:r>
                    </a:p>
                  </a:txBody>
                  <a:tcPr marL="45720" marR="45720" marT="45720" marB="45720" anchor="t" anchorCtr="0" horzOverflow="overflow"/>
                </a:tc>
                <a:tc>
                  <a:txBody>
                    <a:bodyPr/>
                    <a:lstStyle/>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The iFit: An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Integrated Physical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Fitness Testing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System to Evaluate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the Degree of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Physical Fitness of </a:t>
                      </a:r>
                    </a:p>
                    <a:p>
                      <a:pPr algn="l" defTabSz="449262">
                        <a:lnSpc>
                          <a:spcPct val="93000"/>
                        </a:lnSpc>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the Elderly</a:t>
                      </a:r>
                    </a:p>
                  </a:txBody>
                  <a:tcPr marL="45720" marR="45720" marT="45720" marB="45720" anchor="t" anchorCtr="0" horzOverflow="overflow"/>
                </a:tc>
                <a:tc>
                  <a:txBody>
                    <a:bodyPr/>
                    <a:lstStyle/>
                    <a:p>
                      <a:pPr marL="341310" indent="-341310" algn="l" defTabSz="449262">
                        <a:lnSpc>
                          <a:spcPct val="93000"/>
                        </a:lnSpc>
                        <a:buClr>
                          <a:srgbClr val="000000"/>
                        </a:buClr>
                        <a:buSzPct val="100000"/>
                        <a:buFont typeface="Symbo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IoT architecture for public fitness equipment improves physical fitness by providing efficient exercise and personalized prescriptions.</a:t>
                      </a:r>
                    </a:p>
                    <a:p>
                      <a:pPr marL="341310" indent="-341310" algn="l" defTabSz="449262">
                        <a:lnSpc>
                          <a:spcPct val="93000"/>
                        </a:lnSpc>
                        <a:buClr>
                          <a:srgbClr val="000000"/>
                        </a:buClr>
                        <a:buSzPct val="100000"/>
                        <a:buFont typeface="Symbo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a:latin typeface="Times New Roman"/>
                          <a:ea typeface="Times New Roman"/>
                          <a:cs typeface="Times New Roman"/>
                          <a:sym typeface="Times New Roman"/>
                        </a:defRPr>
                      </a:pPr>
                      <a:r>
                        <a:t>Several challenges were identified such as concerns about the accuracy and reliability of the fitness testing system, potential discomfort for elderly users, ethical considerations regarding privacy and consent.</a:t>
                      </a:r>
                    </a:p>
                  </a:txBody>
                  <a:tcPr marL="45720" marR="45720" marT="45720" marB="45720" anchor="t" anchorCtr="0" horzOverflow="overflow"/>
                </a:tc>
                <a:tc>
                  <a:txBody>
                    <a:bodyPr/>
                    <a:lstStyle/>
                    <a:p>
                      <a:pPr algn="ctr"/>
                      <a:r>
                        <a:t>2020</a:t>
                      </a:r>
                    </a:p>
                  </a:txBody>
                  <a:tcPr marL="45720" marR="45720" marT="45720" marB="45720" anchor="t" anchorCtr="0" horzOverflow="overflow"/>
                </a:tc>
              </a:tr>
            </a:tbl>
          </a:graphicData>
        </a:graphic>
      </p:graphicFrame>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Theme Office">
  <a:themeElements>
    <a:clrScheme name="Theme 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Theme Office">
      <a:majorFont>
        <a:latin typeface="Helvetica"/>
        <a:ea typeface="Helvetica"/>
        <a:cs typeface="Helvetica"/>
      </a:majorFont>
      <a:minorFont>
        <a:latin typeface="Calibri"/>
        <a:ea typeface="Calibri"/>
        <a:cs typeface="Calibri"/>
      </a:minorFont>
    </a:fontScheme>
    <a:fmtScheme name="Them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Theme Office">
  <a:themeElements>
    <a:clrScheme name="Theme 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Theme Office">
      <a:majorFont>
        <a:latin typeface="Helvetica"/>
        <a:ea typeface="Helvetica"/>
        <a:cs typeface="Helvetica"/>
      </a:majorFont>
      <a:minorFont>
        <a:latin typeface="Calibri"/>
        <a:ea typeface="Calibri"/>
        <a:cs typeface="Calibri"/>
      </a:minorFont>
    </a:fontScheme>
    <a:fmtScheme name="Them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